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oboto Slab Light"/>
      <p:regular r:id="rId38"/>
      <p:bold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Roboto Condensed"/>
      <p:regular r:id="rId44"/>
      <p:bold r:id="rId45"/>
      <p:italic r:id="rId46"/>
      <p:boldItalic r:id="rId47"/>
    </p:embeddedFont>
    <p:embeddedFont>
      <p:font typeface="Barlow Semi Condensed Medium"/>
      <p:regular r:id="rId48"/>
      <p:bold r:id="rId49"/>
      <p:italic r:id="rId50"/>
      <p:boldItalic r:id="rId51"/>
    </p:embeddedFont>
    <p:embeddedFont>
      <p:font typeface="Roboto Condensed Light"/>
      <p:regular r:id="rId52"/>
      <p:bold r:id="rId53"/>
      <p:italic r:id="rId54"/>
      <p:boldItalic r:id="rId55"/>
    </p:embeddedFont>
    <p:embeddedFont>
      <p:font typeface="Bahiana"/>
      <p:regular r:id="rId56"/>
    </p:embeddedFont>
    <p:embeddedFont>
      <p:font typeface="Barlow Semi Condensed"/>
      <p:regular r:id="rId57"/>
      <p:bold r:id="rId58"/>
      <p:italic r:id="rId59"/>
      <p:boldItalic r:id="rId60"/>
    </p:embeddedFont>
    <p:embeddedFont>
      <p:font typeface="Barlow Semi Condensed SemiBold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5" roundtripDataSignature="AMtx7mhqwJColTYA22vP2rJ2EzhOzGnO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RobotoCondensed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RobotoCondensed-italic.fntdata"/><Relationship Id="rId45" Type="http://schemas.openxmlformats.org/officeDocument/2006/relationships/font" Target="fonts/Roboto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SemiCondensedMedium-regular.fntdata"/><Relationship Id="rId47" Type="http://schemas.openxmlformats.org/officeDocument/2006/relationships/font" Target="fonts/RobotoCondensed-boldItalic.fntdata"/><Relationship Id="rId49" Type="http://schemas.openxmlformats.org/officeDocument/2006/relationships/font" Target="fonts/BarlowSemi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obotoSlabLight-bold.fntdata"/><Relationship Id="rId38" Type="http://schemas.openxmlformats.org/officeDocument/2006/relationships/font" Target="fonts/RobotoSlabLight-regular.fntdata"/><Relationship Id="rId62" Type="http://schemas.openxmlformats.org/officeDocument/2006/relationships/font" Target="fonts/BarlowSemiCondensedSemiBold-bold.fntdata"/><Relationship Id="rId61" Type="http://schemas.openxmlformats.org/officeDocument/2006/relationships/font" Target="fonts/BarlowSemiCondensedSemiBold-regular.fntdata"/><Relationship Id="rId20" Type="http://schemas.openxmlformats.org/officeDocument/2006/relationships/slide" Target="slides/slide16.xml"/><Relationship Id="rId64" Type="http://schemas.openxmlformats.org/officeDocument/2006/relationships/font" Target="fonts/BarlowSemiCondensedSemiBold-boldItalic.fntdata"/><Relationship Id="rId63" Type="http://schemas.openxmlformats.org/officeDocument/2006/relationships/font" Target="fonts/BarlowSemiCondensedSemiBold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BarlowSemiCondensed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SemiCondensedMedium-boldItalic.fntdata"/><Relationship Id="rId50" Type="http://schemas.openxmlformats.org/officeDocument/2006/relationships/font" Target="fonts/BarlowSemiCondensedMedium-italic.fntdata"/><Relationship Id="rId53" Type="http://schemas.openxmlformats.org/officeDocument/2006/relationships/font" Target="fonts/RobotoCondensedLight-bold.fntdata"/><Relationship Id="rId52" Type="http://schemas.openxmlformats.org/officeDocument/2006/relationships/font" Target="fonts/RobotoCondensedLight-regular.fntdata"/><Relationship Id="rId11" Type="http://schemas.openxmlformats.org/officeDocument/2006/relationships/slide" Target="slides/slide7.xml"/><Relationship Id="rId55" Type="http://schemas.openxmlformats.org/officeDocument/2006/relationships/font" Target="fonts/RobotoCondensedLight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CondensedLight-italic.fntdata"/><Relationship Id="rId13" Type="http://schemas.openxmlformats.org/officeDocument/2006/relationships/slide" Target="slides/slide9.xml"/><Relationship Id="rId57" Type="http://schemas.openxmlformats.org/officeDocument/2006/relationships/font" Target="fonts/BarlowSemiCondensed-regular.fntdata"/><Relationship Id="rId12" Type="http://schemas.openxmlformats.org/officeDocument/2006/relationships/slide" Target="slides/slide8.xml"/><Relationship Id="rId56" Type="http://schemas.openxmlformats.org/officeDocument/2006/relationships/font" Target="fonts/Bahiana-regular.fntdata"/><Relationship Id="rId15" Type="http://schemas.openxmlformats.org/officeDocument/2006/relationships/slide" Target="slides/slide11.xml"/><Relationship Id="rId59" Type="http://schemas.openxmlformats.org/officeDocument/2006/relationships/font" Target="fonts/BarlowSemiCondensed-italic.fntdata"/><Relationship Id="rId14" Type="http://schemas.openxmlformats.org/officeDocument/2006/relationships/slide" Target="slides/slide10.xml"/><Relationship Id="rId58" Type="http://schemas.openxmlformats.org/officeDocument/2006/relationships/font" Target="fonts/BarlowSemiCondense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Psychometrics is a field of study whose focus is on the underlying theory and the different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techniques related to psychological measurement namely personality traits, attitude, abilities,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values and interests.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176fadd7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3176fadd7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76fadd73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76fadd73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Social media-predicted personality traits and values can help match people to their ideal jobs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176fadd73_1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13176fadd73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3176fadd73_1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13176fadd73_1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3176fadd73_1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13176fadd73_1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176fadd73_2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13176fadd7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3176fadd73_2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13176fadd7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176fadd73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3176fadd73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3176fadd73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13176fadd73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1860f4453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31860f44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cfbc86db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cfbc86db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176fadd7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176fadd7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176fadd73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3176fadd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176fadd7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176fadd7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176fadd7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176fadd7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ONLY_2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9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" name="Google Shape;10;p39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1" name="Google Shape;11;p39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9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9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9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9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9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9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9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9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9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9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9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9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9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9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9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9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9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39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42" name="Google Shape;142;p48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143" name="Google Shape;143;p48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8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8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8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8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8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8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8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8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8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8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8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8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8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8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8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8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8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8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8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8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8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8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8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8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8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8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8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8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8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8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8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8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8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8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8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8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8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8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8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8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8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8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8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8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8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8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8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8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8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8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8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8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8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8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8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8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8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8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8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48"/>
          <p:cNvSpPr txBox="1"/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4" name="Google Shape;204;p48"/>
          <p:cNvSpPr txBox="1"/>
          <p:nvPr>
            <p:ph idx="1" type="subTitle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07" name="Google Shape;207;p49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08" name="Google Shape;208;p49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09" name="Google Shape;209;p49"/>
          <p:cNvSpPr txBox="1"/>
          <p:nvPr>
            <p:ph idx="4" type="subTitle"/>
          </p:nvPr>
        </p:nvSpPr>
        <p:spPr>
          <a:xfrm>
            <a:off x="720050" y="33520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0" name="Google Shape;210;p49"/>
          <p:cNvSpPr txBox="1"/>
          <p:nvPr>
            <p:ph idx="5" type="subTitle"/>
          </p:nvPr>
        </p:nvSpPr>
        <p:spPr>
          <a:xfrm>
            <a:off x="3494961" y="33520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1" name="Google Shape;211;p49"/>
          <p:cNvSpPr txBox="1"/>
          <p:nvPr>
            <p:ph idx="6" type="subTitle"/>
          </p:nvPr>
        </p:nvSpPr>
        <p:spPr>
          <a:xfrm>
            <a:off x="6279602" y="33520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2" name="Google Shape;212;p49"/>
          <p:cNvSpPr txBox="1"/>
          <p:nvPr>
            <p:ph idx="7" type="subTitle"/>
          </p:nvPr>
        </p:nvSpPr>
        <p:spPr>
          <a:xfrm>
            <a:off x="720050" y="2240837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13" name="Google Shape;213;p49"/>
          <p:cNvSpPr txBox="1"/>
          <p:nvPr>
            <p:ph idx="8" type="subTitle"/>
          </p:nvPr>
        </p:nvSpPr>
        <p:spPr>
          <a:xfrm>
            <a:off x="3494960" y="2240837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14" name="Google Shape;214;p49"/>
          <p:cNvSpPr txBox="1"/>
          <p:nvPr>
            <p:ph idx="9" type="subTitle"/>
          </p:nvPr>
        </p:nvSpPr>
        <p:spPr>
          <a:xfrm>
            <a:off x="6279600" y="2240837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15" name="Google Shape;215;p49"/>
          <p:cNvSpPr txBox="1"/>
          <p:nvPr>
            <p:ph idx="13" type="subTitle"/>
          </p:nvPr>
        </p:nvSpPr>
        <p:spPr>
          <a:xfrm>
            <a:off x="720050" y="1805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4" type="subTitle"/>
          </p:nvPr>
        </p:nvSpPr>
        <p:spPr>
          <a:xfrm>
            <a:off x="3494961" y="1805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5" type="subTitle"/>
          </p:nvPr>
        </p:nvSpPr>
        <p:spPr>
          <a:xfrm>
            <a:off x="6279602" y="1805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8" name="Google Shape;218;p49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/>
          <p:nvPr/>
        </p:nvSpPr>
        <p:spPr>
          <a:xfrm>
            <a:off x="0" y="2451225"/>
            <a:ext cx="914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0"/>
          <p:cNvSpPr txBox="1"/>
          <p:nvPr>
            <p:ph idx="1" type="subTitle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" name="Google Shape;223;p50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4" name="Google Shape;224;p50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25" name="Google Shape;225;p50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226" name="Google Shape;226;p50"/>
          <p:cNvGrpSpPr/>
          <p:nvPr/>
        </p:nvGrpSpPr>
        <p:grpSpPr>
          <a:xfrm>
            <a:off x="8350757" y="149679"/>
            <a:ext cx="627300" cy="1446850"/>
            <a:chOff x="6656382" y="-78921"/>
            <a:chExt cx="627300" cy="1446850"/>
          </a:xfrm>
        </p:grpSpPr>
        <p:sp>
          <p:nvSpPr>
            <p:cNvPr id="227" name="Google Shape;227;p50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0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0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0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0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0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0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0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0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0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0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0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0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0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0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0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0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0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SECTION_HEADER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47" name="Google Shape;247;p51"/>
          <p:cNvSpPr txBox="1"/>
          <p:nvPr>
            <p:ph idx="1" type="subTitle"/>
          </p:nvPr>
        </p:nvSpPr>
        <p:spPr>
          <a:xfrm>
            <a:off x="1795350" y="3362050"/>
            <a:ext cx="5553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48" name="Google Shape;248;p51"/>
          <p:cNvSpPr txBox="1"/>
          <p:nvPr>
            <p:ph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9" name="Google Shape;249;p51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51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/>
          <p:nvPr/>
        </p:nvSpPr>
        <p:spPr>
          <a:xfrm>
            <a:off x="-14900" y="500"/>
            <a:ext cx="9283400" cy="4927725"/>
          </a:xfrm>
          <a:custGeom>
            <a:rect b="b" l="l" r="r" t="t"/>
            <a:pathLst>
              <a:path extrusionOk="0" h="197109" w="371336">
                <a:moveTo>
                  <a:pt x="371336" y="100762"/>
                </a:moveTo>
                <a:lnTo>
                  <a:pt x="0" y="197109"/>
                </a:lnTo>
                <a:lnTo>
                  <a:pt x="57607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52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3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53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7200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7" name="Google Shape;257;p53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MAIN_POINT_1_1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54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7200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1" name="Google Shape;261;p54"/>
          <p:cNvSpPr/>
          <p:nvPr/>
        </p:nvSpPr>
        <p:spPr>
          <a:xfrm>
            <a:off x="-157950" y="4137400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5"/>
          <p:cNvSpPr txBox="1"/>
          <p:nvPr>
            <p:ph idx="1" type="subTitle"/>
          </p:nvPr>
        </p:nvSpPr>
        <p:spPr>
          <a:xfrm>
            <a:off x="720000" y="18154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64" name="Google Shape;264;p55"/>
          <p:cNvSpPr txBox="1"/>
          <p:nvPr>
            <p:ph idx="2" type="subTitle"/>
          </p:nvPr>
        </p:nvSpPr>
        <p:spPr>
          <a:xfrm>
            <a:off x="6027286" y="18154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65" name="Google Shape;265;p55"/>
          <p:cNvSpPr txBox="1"/>
          <p:nvPr>
            <p:ph idx="3" type="subTitle"/>
          </p:nvPr>
        </p:nvSpPr>
        <p:spPr>
          <a:xfrm>
            <a:off x="720035" y="2156150"/>
            <a:ext cx="2396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6" name="Google Shape;266;p55"/>
          <p:cNvSpPr txBox="1"/>
          <p:nvPr>
            <p:ph idx="4" type="subTitle"/>
          </p:nvPr>
        </p:nvSpPr>
        <p:spPr>
          <a:xfrm>
            <a:off x="6027250" y="2156150"/>
            <a:ext cx="2396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7" name="Google Shape;267;p55"/>
          <p:cNvSpPr txBox="1"/>
          <p:nvPr>
            <p:ph idx="5" type="subTitle"/>
          </p:nvPr>
        </p:nvSpPr>
        <p:spPr>
          <a:xfrm>
            <a:off x="720000" y="3161582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68" name="Google Shape;268;p55"/>
          <p:cNvSpPr txBox="1"/>
          <p:nvPr>
            <p:ph idx="6" type="subTitle"/>
          </p:nvPr>
        </p:nvSpPr>
        <p:spPr>
          <a:xfrm>
            <a:off x="6027286" y="316157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69" name="Google Shape;269;p55"/>
          <p:cNvSpPr txBox="1"/>
          <p:nvPr>
            <p:ph idx="7" type="subTitle"/>
          </p:nvPr>
        </p:nvSpPr>
        <p:spPr>
          <a:xfrm>
            <a:off x="720035" y="3502300"/>
            <a:ext cx="2396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0" name="Google Shape;270;p55"/>
          <p:cNvSpPr txBox="1"/>
          <p:nvPr>
            <p:ph idx="8" type="subTitle"/>
          </p:nvPr>
        </p:nvSpPr>
        <p:spPr>
          <a:xfrm>
            <a:off x="6027250" y="3502300"/>
            <a:ext cx="2396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1" name="Google Shape;271;p5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6"/>
          <p:cNvSpPr txBox="1"/>
          <p:nvPr>
            <p:ph idx="1" type="subTitle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4" name="Google Shape;274;p56"/>
          <p:cNvSpPr txBox="1"/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275" name="Google Shape;275;p56"/>
          <p:cNvGrpSpPr/>
          <p:nvPr/>
        </p:nvGrpSpPr>
        <p:grpSpPr>
          <a:xfrm>
            <a:off x="720057" y="-78921"/>
            <a:ext cx="2605500" cy="1446850"/>
            <a:chOff x="310975" y="334050"/>
            <a:chExt cx="2605500" cy="1446850"/>
          </a:xfrm>
        </p:grpSpPr>
        <p:sp>
          <p:nvSpPr>
            <p:cNvPr id="276" name="Google Shape;276;p56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6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6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6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6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6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6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6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6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6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6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6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6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6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6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6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6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6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6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6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6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6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6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6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6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6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6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6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6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6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6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6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6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6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6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6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6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6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6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6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6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6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6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6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6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6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6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6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6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6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6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6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6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6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6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6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6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6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6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6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/>
          <p:nvPr/>
        </p:nvSpPr>
        <p:spPr>
          <a:xfrm>
            <a:off x="-68700" y="-52400"/>
            <a:ext cx="3328475" cy="5212300"/>
          </a:xfrm>
          <a:custGeom>
            <a:rect b="b" l="l" r="r" t="t"/>
            <a:pathLst>
              <a:path extrusionOk="0" h="208492" w="133139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40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0"/>
          <p:cNvSpPr txBox="1"/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40"/>
          <p:cNvSpPr txBox="1"/>
          <p:nvPr>
            <p:ph idx="2" type="title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5" name="Google Shape;35;p40"/>
          <p:cNvSpPr txBox="1"/>
          <p:nvPr>
            <p:ph idx="3" type="ctrTitle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40"/>
          <p:cNvSpPr txBox="1"/>
          <p:nvPr>
            <p:ph idx="4" type="title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7" name="Google Shape;37;p40"/>
          <p:cNvSpPr txBox="1"/>
          <p:nvPr>
            <p:ph idx="5" type="ctrTitle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40"/>
          <p:cNvSpPr txBox="1"/>
          <p:nvPr>
            <p:ph idx="6" type="title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9" name="Google Shape;39;p40"/>
          <p:cNvSpPr txBox="1"/>
          <p:nvPr>
            <p:ph idx="7" type="ctrTitle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40"/>
          <p:cNvSpPr txBox="1"/>
          <p:nvPr>
            <p:ph idx="8" type="title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1" name="Google Shape;41;p40"/>
          <p:cNvSpPr txBox="1"/>
          <p:nvPr>
            <p:ph idx="1" type="subTitle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9" type="subTitle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3" type="subTitle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4" type="subTitle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>
            <p:ph idx="1" type="subTitle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0" name="Google Shape;340;p58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1" name="Google Shape;341;p58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solidFill>
          <a:srgbClr val="434343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rial"/>
              <a:buAutoNum type="alphaLcPeriod"/>
              <a:defRPr>
                <a:solidFill>
                  <a:srgbClr val="F3F3F3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rial"/>
              <a:buAutoNum type="romanLcPeriod"/>
              <a:defRPr>
                <a:solidFill>
                  <a:srgbClr val="F3F3F3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rial"/>
              <a:buAutoNum type="arabicPeriod"/>
              <a:defRPr>
                <a:solidFill>
                  <a:srgbClr val="F3F3F3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rial"/>
              <a:buAutoNum type="alphaLcPeriod"/>
              <a:defRPr>
                <a:solidFill>
                  <a:srgbClr val="F3F3F3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rial"/>
              <a:buAutoNum type="romanLcPeriod"/>
              <a:defRPr>
                <a:solidFill>
                  <a:srgbClr val="F3F3F3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rial"/>
              <a:buAutoNum type="arabicPeriod"/>
              <a:defRPr>
                <a:solidFill>
                  <a:srgbClr val="F3F3F3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rial"/>
              <a:buAutoNum type="alphaLcPeriod"/>
              <a:defRPr>
                <a:solidFill>
                  <a:srgbClr val="F3F3F3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Arial"/>
              <a:buAutoNum type="romanLcPeriod"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44" name="Google Shape;344;p59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ONLY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7" name="Google Shape;347;p60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8" name="Google Shape;348;p60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0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0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0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0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0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0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0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0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0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0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0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0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0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0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0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0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0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60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1"/>
          <p:cNvSpPr txBox="1"/>
          <p:nvPr>
            <p:ph idx="1" type="subTitle"/>
          </p:nvPr>
        </p:nvSpPr>
        <p:spPr>
          <a:xfrm>
            <a:off x="6183627" y="3865445"/>
            <a:ext cx="2240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9" name="Google Shape;369;p61"/>
          <p:cNvSpPr txBox="1"/>
          <p:nvPr>
            <p:ph type="title"/>
          </p:nvPr>
        </p:nvSpPr>
        <p:spPr>
          <a:xfrm>
            <a:off x="6183642" y="3511746"/>
            <a:ext cx="1703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0" name="Google Shape;370;p61"/>
          <p:cNvSpPr txBox="1"/>
          <p:nvPr>
            <p:ph idx="2" type="subTitle"/>
          </p:nvPr>
        </p:nvSpPr>
        <p:spPr>
          <a:xfrm>
            <a:off x="6183627" y="2706745"/>
            <a:ext cx="2240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1" name="Google Shape;371;p61"/>
          <p:cNvSpPr txBox="1"/>
          <p:nvPr>
            <p:ph idx="3" type="title"/>
          </p:nvPr>
        </p:nvSpPr>
        <p:spPr>
          <a:xfrm>
            <a:off x="6183642" y="2353046"/>
            <a:ext cx="1703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2" name="Google Shape;372;p61"/>
          <p:cNvSpPr txBox="1"/>
          <p:nvPr>
            <p:ph idx="4" type="subTitle"/>
          </p:nvPr>
        </p:nvSpPr>
        <p:spPr>
          <a:xfrm>
            <a:off x="6183627" y="1548045"/>
            <a:ext cx="2240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3" name="Google Shape;373;p61"/>
          <p:cNvSpPr txBox="1"/>
          <p:nvPr>
            <p:ph idx="5" type="title"/>
          </p:nvPr>
        </p:nvSpPr>
        <p:spPr>
          <a:xfrm>
            <a:off x="6183642" y="1194346"/>
            <a:ext cx="1703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4" name="Google Shape;374;p61"/>
          <p:cNvSpPr txBox="1"/>
          <p:nvPr>
            <p:ph idx="6"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62"/>
          <p:cNvGrpSpPr/>
          <p:nvPr/>
        </p:nvGrpSpPr>
        <p:grpSpPr>
          <a:xfrm>
            <a:off x="720050" y="0"/>
            <a:ext cx="8459250" cy="5161050"/>
            <a:chOff x="720050" y="0"/>
            <a:chExt cx="8459250" cy="5161050"/>
          </a:xfrm>
        </p:grpSpPr>
        <p:sp>
          <p:nvSpPr>
            <p:cNvPr id="377" name="Google Shape;377;p62"/>
            <p:cNvSpPr/>
            <p:nvPr/>
          </p:nvSpPr>
          <p:spPr>
            <a:xfrm>
              <a:off x="968850" y="2561050"/>
              <a:ext cx="8210450" cy="2600000"/>
            </a:xfrm>
            <a:custGeom>
              <a:rect b="b" l="l" r="r" t="t"/>
              <a:pathLst>
                <a:path extrusionOk="0" h="104000" w="328418">
                  <a:moveTo>
                    <a:pt x="0" y="7590"/>
                  </a:moveTo>
                  <a:lnTo>
                    <a:pt x="229618" y="104000"/>
                  </a:lnTo>
                  <a:lnTo>
                    <a:pt x="328418" y="0"/>
                  </a:lnTo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78" name="Google Shape;378;p62"/>
            <p:cNvSpPr/>
            <p:nvPr/>
          </p:nvSpPr>
          <p:spPr>
            <a:xfrm>
              <a:off x="720050" y="0"/>
              <a:ext cx="38451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62"/>
          <p:cNvSpPr txBox="1"/>
          <p:nvPr>
            <p:ph idx="1" type="subTitle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80" name="Google Shape;380;p62"/>
          <p:cNvSpPr txBox="1"/>
          <p:nvPr>
            <p:ph idx="2" type="subTitle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81" name="Google Shape;381;p62"/>
          <p:cNvSpPr txBox="1"/>
          <p:nvPr>
            <p:ph idx="3" type="subTitle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82" name="Google Shape;382;p62"/>
          <p:cNvSpPr txBox="1"/>
          <p:nvPr>
            <p:ph type="ctrTitle"/>
          </p:nvPr>
        </p:nvSpPr>
        <p:spPr>
          <a:xfrm>
            <a:off x="5927150" y="359450"/>
            <a:ext cx="25038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83" name="Google Shape;383;p62"/>
          <p:cNvGrpSpPr/>
          <p:nvPr/>
        </p:nvGrpSpPr>
        <p:grpSpPr>
          <a:xfrm>
            <a:off x="-90599" y="149679"/>
            <a:ext cx="627300" cy="1446850"/>
            <a:chOff x="6656382" y="-78921"/>
            <a:chExt cx="627300" cy="1446850"/>
          </a:xfrm>
        </p:grpSpPr>
        <p:sp>
          <p:nvSpPr>
            <p:cNvPr id="384" name="Google Shape;384;p62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2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2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2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2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2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2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2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2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2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2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2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2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2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2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2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2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3"/>
          <p:cNvSpPr txBox="1"/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5" name="Google Shape;405;p63"/>
          <p:cNvSpPr txBox="1"/>
          <p:nvPr>
            <p:ph idx="1" type="subTitle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4"/>
          <p:cNvSpPr txBox="1"/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409" name="Google Shape;409;p64"/>
          <p:cNvSpPr txBox="1"/>
          <p:nvPr>
            <p:ph idx="1" type="subTitle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0" name="Google Shape;410;p64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/>
          <p:nvPr/>
        </p:nvSpPr>
        <p:spPr>
          <a:xfrm>
            <a:off x="-299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41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8" name="Google Shape;48;p41"/>
          <p:cNvSpPr txBox="1"/>
          <p:nvPr>
            <p:ph idx="1" type="subTitle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9" name="Google Shape;49;p41"/>
          <p:cNvSpPr txBox="1"/>
          <p:nvPr>
            <p:ph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TITLE_ONLY_2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52" name="Google Shape;52;p42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53" name="Google Shape;53;p42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2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2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2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2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2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2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2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2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2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2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2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2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2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2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2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2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2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42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4" name="Google Shape;74;p43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75" name="Google Shape;75;p43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3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3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3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3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3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3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3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3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3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3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3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3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3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3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3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3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3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43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/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44"/>
          <p:cNvSpPr txBox="1"/>
          <p:nvPr>
            <p:ph idx="1" type="subTitle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44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5"/>
          <p:cNvSpPr/>
          <p:nvPr/>
        </p:nvSpPr>
        <p:spPr>
          <a:xfrm>
            <a:off x="-16825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00" name="Google Shape;100;p45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01" name="Google Shape;101;p45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5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5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5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5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5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5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5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5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5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45"/>
          <p:cNvSpPr txBox="1"/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45"/>
          <p:cNvSpPr txBox="1"/>
          <p:nvPr>
            <p:ph idx="1" type="subTitle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6"/>
          <p:cNvSpPr/>
          <p:nvPr/>
        </p:nvSpPr>
        <p:spPr>
          <a:xfrm flipH="1">
            <a:off x="25844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6"/>
          <p:cNvSpPr txBox="1"/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16" name="Google Shape;116;p46"/>
          <p:cNvSpPr txBox="1"/>
          <p:nvPr>
            <p:ph idx="1" type="subTitle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17" name="Google Shape;117;p46"/>
          <p:cNvSpPr txBox="1"/>
          <p:nvPr>
            <p:ph idx="2" type="title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7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20" name="Google Shape;120;p4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21" name="Google Shape;121;p4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47"/>
          <p:cNvSpPr/>
          <p:nvPr/>
        </p:nvSpPr>
        <p:spPr>
          <a:xfrm>
            <a:off x="-255775" y="0"/>
            <a:ext cx="9502875" cy="2419200"/>
          </a:xfrm>
          <a:custGeom>
            <a:rect b="b" l="l" r="r" t="t"/>
            <a:pathLst>
              <a:path extrusionOk="0" h="96768" w="380115">
                <a:moveTo>
                  <a:pt x="380115" y="77096"/>
                </a:moveTo>
                <a:lnTo>
                  <a:pt x="338289" y="0"/>
                </a:lnTo>
                <a:lnTo>
                  <a:pt x="0" y="96768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30.jpg"/><Relationship Id="rId5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gif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gif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gif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gif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33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13" Type="http://schemas.openxmlformats.org/officeDocument/2006/relationships/image" Target="../media/image26.png"/><Relationship Id="rId12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Relationship Id="rId4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hyperlink" Target="mailto:test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"/>
          <p:cNvSpPr txBox="1"/>
          <p:nvPr>
            <p:ph type="ctrTitle"/>
          </p:nvPr>
        </p:nvSpPr>
        <p:spPr>
          <a:xfrm>
            <a:off x="306150" y="1433600"/>
            <a:ext cx="8531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en" sz="3600">
                <a:solidFill>
                  <a:srgbClr val="434343"/>
                </a:solidFill>
              </a:rPr>
              <a:t>Design and Production of a Cows Health Monitoring Platform</a:t>
            </a:r>
            <a:endParaRPr sz="4300">
              <a:latin typeface="Bahiana"/>
              <a:ea typeface="Bahiana"/>
              <a:cs typeface="Bahiana"/>
              <a:sym typeface="Bahiana"/>
            </a:endParaRPr>
          </a:p>
        </p:txBody>
      </p:sp>
      <p:pic>
        <p:nvPicPr>
          <p:cNvPr id="418" name="Google Shape;41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550"/>
            <a:ext cx="1297858" cy="1293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"/>
          <p:cNvSpPr txBox="1"/>
          <p:nvPr>
            <p:ph type="ctrTitle"/>
          </p:nvPr>
        </p:nvSpPr>
        <p:spPr>
          <a:xfrm>
            <a:off x="1001550" y="196400"/>
            <a:ext cx="71409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>
                <a:solidFill>
                  <a:srgbClr val="98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End</a:t>
            </a:r>
            <a:r>
              <a:rPr lang="en" sz="3200">
                <a:solidFill>
                  <a:srgbClr val="98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of Year Project</a:t>
            </a:r>
            <a:endParaRPr sz="3200">
              <a:solidFill>
                <a:srgbClr val="98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20" name="Google Shape;420;p1"/>
          <p:cNvSpPr txBox="1"/>
          <p:nvPr/>
        </p:nvSpPr>
        <p:spPr>
          <a:xfrm>
            <a:off x="306150" y="3170225"/>
            <a:ext cx="344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Presented by :</a:t>
            </a:r>
            <a:endParaRPr b="1" i="0" sz="1800" u="none" cap="none" strike="noStrik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OUESLATI Med Zied</a:t>
            </a:r>
            <a:endParaRPr b="0" i="0" sz="1800" u="none" cap="none" strike="noStrik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HAJJOUJI</a:t>
            </a:r>
            <a:r>
              <a:rPr b="0" i="0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Omar</a:t>
            </a:r>
            <a:endParaRPr b="0" i="0" sz="1800" u="none" cap="none" strike="noStrik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REJAIBI </a:t>
            </a:r>
            <a:r>
              <a:rPr b="0" i="0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Kais</a:t>
            </a:r>
            <a:endParaRPr b="0" i="0" sz="1800" u="none" cap="none" strike="noStrik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ELHAMMEMI Houssem</a:t>
            </a:r>
            <a:endParaRPr b="0" i="0" sz="1800" u="none" cap="none" strike="noStrik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1" name="Google Shape;421;p1"/>
          <p:cNvSpPr txBox="1"/>
          <p:nvPr/>
        </p:nvSpPr>
        <p:spPr>
          <a:xfrm>
            <a:off x="7844625" y="196400"/>
            <a:ext cx="148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2021/2022</a:t>
            </a:r>
            <a:endParaRPr b="0" i="0" sz="2000" u="none" cap="none" strike="noStrike">
              <a:solidFill>
                <a:srgbClr val="00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22" name="Google Shape;422;p1"/>
          <p:cNvSpPr txBox="1"/>
          <p:nvPr/>
        </p:nvSpPr>
        <p:spPr>
          <a:xfrm>
            <a:off x="5554350" y="3447275"/>
            <a:ext cx="328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Tutored by :</a:t>
            </a:r>
            <a:endParaRPr b="1" i="0" sz="1800" u="none" cap="none" strike="noStrik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Mrs. HARBAOUI Imen</a:t>
            </a:r>
            <a:endParaRPr b="0" i="1" sz="1800" u="none" cap="none" strike="noStrik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3" name="Google Shape;423;p1"/>
          <p:cNvSpPr txBox="1"/>
          <p:nvPr/>
        </p:nvSpPr>
        <p:spPr>
          <a:xfrm>
            <a:off x="3072000" y="34472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Examined by :</a:t>
            </a:r>
            <a:endParaRPr b="1" i="0" sz="1800" u="none" cap="none" strike="noStrik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Mrs. BOHLI Nedra</a:t>
            </a:r>
            <a:endParaRPr b="0" i="0" sz="1800" u="none" cap="none" strike="noStrike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"/>
          <p:cNvSpPr txBox="1"/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529" name="Google Shape;529;p8"/>
          <p:cNvSpPr txBox="1"/>
          <p:nvPr>
            <p:ph idx="2" type="title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State of The Art</a:t>
            </a:r>
            <a:endParaRPr sz="2400"/>
          </a:p>
        </p:txBody>
      </p:sp>
      <p:sp>
        <p:nvSpPr>
          <p:cNvPr id="535" name="Google Shape;535;p9"/>
          <p:cNvSpPr txBox="1"/>
          <p:nvPr>
            <p:ph idx="4294967295" type="subTitle"/>
          </p:nvPr>
        </p:nvSpPr>
        <p:spPr>
          <a:xfrm>
            <a:off x="4326902" y="2981038"/>
            <a:ext cx="3168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Impacts</a:t>
            </a:r>
            <a:endParaRPr b="1" i="0" sz="19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6" name="Google Shape;536;p9"/>
          <p:cNvSpPr txBox="1"/>
          <p:nvPr>
            <p:ph idx="4294967295" type="subTitle"/>
          </p:nvPr>
        </p:nvSpPr>
        <p:spPr>
          <a:xfrm>
            <a:off x="3934244" y="1861850"/>
            <a:ext cx="3561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Commercialized Solutions</a:t>
            </a:r>
            <a:endParaRPr b="1" i="0" sz="1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7" name="Google Shape;537;p9"/>
          <p:cNvSpPr/>
          <p:nvPr/>
        </p:nvSpPr>
        <p:spPr>
          <a:xfrm>
            <a:off x="7789575" y="2173270"/>
            <a:ext cx="223500" cy="22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9"/>
          <p:cNvSpPr/>
          <p:nvPr/>
        </p:nvSpPr>
        <p:spPr>
          <a:xfrm>
            <a:off x="7789575" y="3292470"/>
            <a:ext cx="223500" cy="223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176fadd73_0_60"/>
          <p:cNvSpPr txBox="1"/>
          <p:nvPr>
            <p:ph type="ctrTitle"/>
          </p:nvPr>
        </p:nvSpPr>
        <p:spPr>
          <a:xfrm>
            <a:off x="720050" y="359450"/>
            <a:ext cx="4647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Commercialized Solutions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44" name="Google Shape;544;g13176fadd73_0_60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3176fadd73_0_60"/>
          <p:cNvSpPr/>
          <p:nvPr/>
        </p:nvSpPr>
        <p:spPr>
          <a:xfrm>
            <a:off x="6618875" y="3126187"/>
            <a:ext cx="1211400" cy="1211100"/>
          </a:xfrm>
          <a:prstGeom prst="ellipse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3176fadd73_0_60"/>
          <p:cNvSpPr/>
          <p:nvPr/>
        </p:nvSpPr>
        <p:spPr>
          <a:xfrm>
            <a:off x="6565925" y="3072913"/>
            <a:ext cx="1317300" cy="1317600"/>
          </a:xfrm>
          <a:prstGeom prst="blockArc">
            <a:avLst>
              <a:gd fmla="val 15332528" name="adj1"/>
              <a:gd fmla="val 13946649" name="adj2"/>
              <a:gd fmla="val 7217" name="adj3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3176fadd73_0_60"/>
          <p:cNvSpPr/>
          <p:nvPr/>
        </p:nvSpPr>
        <p:spPr>
          <a:xfrm>
            <a:off x="1206363" y="3198037"/>
            <a:ext cx="1211400" cy="1211100"/>
          </a:xfrm>
          <a:prstGeom prst="ellipse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3176fadd73_0_60"/>
          <p:cNvSpPr/>
          <p:nvPr/>
        </p:nvSpPr>
        <p:spPr>
          <a:xfrm>
            <a:off x="1182813" y="3144764"/>
            <a:ext cx="1258500" cy="1317600"/>
          </a:xfrm>
          <a:prstGeom prst="blockArc">
            <a:avLst>
              <a:gd fmla="val 15898574" name="adj1"/>
              <a:gd fmla="val 10521410" name="adj2"/>
              <a:gd fmla="val 7535" name="adj3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3176fadd73_0_60"/>
          <p:cNvSpPr txBox="1"/>
          <p:nvPr>
            <p:ph idx="4294967295" type="subTitle"/>
          </p:nvPr>
        </p:nvSpPr>
        <p:spPr>
          <a:xfrm>
            <a:off x="887763" y="2447450"/>
            <a:ext cx="1848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Glued-on indicators: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ESTROTEC 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t/>
            </a:r>
            <a:endParaRPr/>
          </a:p>
        </p:txBody>
      </p:sp>
      <p:sp>
        <p:nvSpPr>
          <p:cNvPr id="550" name="Google Shape;550;g13176fadd73_0_60"/>
          <p:cNvSpPr txBox="1"/>
          <p:nvPr>
            <p:ph idx="4294967295" type="title"/>
          </p:nvPr>
        </p:nvSpPr>
        <p:spPr>
          <a:xfrm>
            <a:off x="6387283" y="3444767"/>
            <a:ext cx="1674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91</a:t>
            </a:r>
            <a:r>
              <a:rPr lang="en" sz="2400"/>
              <a:t>%</a:t>
            </a:r>
            <a:endParaRPr sz="2400"/>
          </a:p>
        </p:txBody>
      </p:sp>
      <p:sp>
        <p:nvSpPr>
          <p:cNvPr id="551" name="Google Shape;551;g13176fadd73_0_60"/>
          <p:cNvSpPr txBox="1"/>
          <p:nvPr>
            <p:ph idx="4294967295" type="title"/>
          </p:nvPr>
        </p:nvSpPr>
        <p:spPr>
          <a:xfrm>
            <a:off x="1072113" y="3588475"/>
            <a:ext cx="1618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70</a:t>
            </a:r>
            <a:r>
              <a:rPr lang="en" sz="2400"/>
              <a:t>%</a:t>
            </a:r>
            <a:endParaRPr sz="2400"/>
          </a:p>
        </p:txBody>
      </p:sp>
      <p:sp>
        <p:nvSpPr>
          <p:cNvPr id="552" name="Google Shape;552;g13176fadd73_0_60"/>
          <p:cNvSpPr/>
          <p:nvPr/>
        </p:nvSpPr>
        <p:spPr>
          <a:xfrm>
            <a:off x="3933100" y="3251287"/>
            <a:ext cx="1211400" cy="1211100"/>
          </a:xfrm>
          <a:prstGeom prst="ellipse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3176fadd73_0_60"/>
          <p:cNvSpPr/>
          <p:nvPr/>
        </p:nvSpPr>
        <p:spPr>
          <a:xfrm>
            <a:off x="3880150" y="3198013"/>
            <a:ext cx="1317300" cy="1317600"/>
          </a:xfrm>
          <a:prstGeom prst="blockArc">
            <a:avLst>
              <a:gd fmla="val 14902808" name="adj1"/>
              <a:gd fmla="val 12104794" name="adj2"/>
              <a:gd fmla="val 8988" name="adj3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3176fadd73_0_60"/>
          <p:cNvSpPr txBox="1"/>
          <p:nvPr>
            <p:ph idx="4294967295" type="title"/>
          </p:nvPr>
        </p:nvSpPr>
        <p:spPr>
          <a:xfrm>
            <a:off x="3701508" y="3569867"/>
            <a:ext cx="1674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84</a:t>
            </a:r>
            <a:r>
              <a:rPr lang="en" sz="2400"/>
              <a:t>%</a:t>
            </a:r>
            <a:endParaRPr sz="2400"/>
          </a:p>
        </p:txBody>
      </p:sp>
      <p:sp>
        <p:nvSpPr>
          <p:cNvPr id="555" name="Google Shape;555;g13176fadd73_0_60"/>
          <p:cNvSpPr txBox="1"/>
          <p:nvPr>
            <p:ph idx="4294967295" type="subTitle"/>
          </p:nvPr>
        </p:nvSpPr>
        <p:spPr>
          <a:xfrm>
            <a:off x="3499976" y="2447450"/>
            <a:ext cx="20367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Self-adhesive indicators: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KARMAR HEATMOUNT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t/>
            </a:r>
            <a:endParaRPr/>
          </a:p>
        </p:txBody>
      </p:sp>
      <p:sp>
        <p:nvSpPr>
          <p:cNvPr id="556" name="Google Shape;556;g13176fadd73_0_60"/>
          <p:cNvSpPr txBox="1"/>
          <p:nvPr>
            <p:ph idx="4294967295" type="subTitle"/>
          </p:nvPr>
        </p:nvSpPr>
        <p:spPr>
          <a:xfrm>
            <a:off x="6300263" y="2447450"/>
            <a:ext cx="1848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Electronic Monitoring: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ACCUBREED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t/>
            </a:r>
            <a:endParaRPr/>
          </a:p>
        </p:txBody>
      </p:sp>
      <p:sp>
        <p:nvSpPr>
          <p:cNvPr id="557" name="Google Shape;557;g13176fadd73_0_60"/>
          <p:cNvSpPr txBox="1"/>
          <p:nvPr/>
        </p:nvSpPr>
        <p:spPr>
          <a:xfrm>
            <a:off x="720050" y="883550"/>
            <a:ext cx="599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There are 3 main types of estrus detection aids solutions.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8" name="Google Shape;558;g13176fadd73_0_60"/>
          <p:cNvSpPr txBox="1"/>
          <p:nvPr/>
        </p:nvSpPr>
        <p:spPr>
          <a:xfrm>
            <a:off x="3449175" y="1374475"/>
            <a:ext cx="48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9" name="Google Shape;559;g13176fadd73_0_60"/>
          <p:cNvSpPr txBox="1"/>
          <p:nvPr/>
        </p:nvSpPr>
        <p:spPr>
          <a:xfrm>
            <a:off x="720050" y="1194350"/>
            <a:ext cx="59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Glued-on indicators.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0" name="Google Shape;560;g13176fadd73_0_60"/>
          <p:cNvSpPr txBox="1"/>
          <p:nvPr/>
        </p:nvSpPr>
        <p:spPr>
          <a:xfrm>
            <a:off x="720050" y="1499150"/>
            <a:ext cx="59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Self-adhesive indicators.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1" name="Google Shape;561;g13176fadd73_0_60"/>
          <p:cNvSpPr txBox="1"/>
          <p:nvPr/>
        </p:nvSpPr>
        <p:spPr>
          <a:xfrm>
            <a:off x="720050" y="1803263"/>
            <a:ext cx="599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Electronic Monitoring.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176fadd73_11_0"/>
          <p:cNvSpPr txBox="1"/>
          <p:nvPr>
            <p:ph type="ctrTitle"/>
          </p:nvPr>
        </p:nvSpPr>
        <p:spPr>
          <a:xfrm>
            <a:off x="720050" y="359450"/>
            <a:ext cx="32142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</a:t>
            </a:r>
            <a:endParaRPr/>
          </a:p>
        </p:txBody>
      </p:sp>
      <p:sp>
        <p:nvSpPr>
          <p:cNvPr id="567" name="Google Shape;567;g13176fadd73_11_0"/>
          <p:cNvSpPr/>
          <p:nvPr/>
        </p:nvSpPr>
        <p:spPr>
          <a:xfrm>
            <a:off x="6569300" y="1440475"/>
            <a:ext cx="1211400" cy="1211100"/>
          </a:xfrm>
          <a:prstGeom prst="ellipse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3176fadd73_11_0"/>
          <p:cNvSpPr/>
          <p:nvPr/>
        </p:nvSpPr>
        <p:spPr>
          <a:xfrm>
            <a:off x="6516350" y="1387200"/>
            <a:ext cx="1317300" cy="1317600"/>
          </a:xfrm>
          <a:prstGeom prst="blockArc">
            <a:avLst>
              <a:gd fmla="val 15332528" name="adj1"/>
              <a:gd fmla="val 2385249" name="adj2"/>
              <a:gd fmla="val 7728" name="adj3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3176fadd73_11_0"/>
          <p:cNvSpPr txBox="1"/>
          <p:nvPr>
            <p:ph idx="4294967295" type="title"/>
          </p:nvPr>
        </p:nvSpPr>
        <p:spPr>
          <a:xfrm>
            <a:off x="6337708" y="1759054"/>
            <a:ext cx="1674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38.5%</a:t>
            </a:r>
            <a:endParaRPr sz="2400"/>
          </a:p>
        </p:txBody>
      </p:sp>
      <p:sp>
        <p:nvSpPr>
          <p:cNvPr id="570" name="Google Shape;570;g13176fadd73_11_0"/>
          <p:cNvSpPr txBox="1"/>
          <p:nvPr>
            <p:ph idx="4294967295" type="subTitle"/>
          </p:nvPr>
        </p:nvSpPr>
        <p:spPr>
          <a:xfrm>
            <a:off x="6250688" y="761738"/>
            <a:ext cx="1848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Chance of Conceiving During Estrus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t/>
            </a:r>
            <a:endParaRPr/>
          </a:p>
        </p:txBody>
      </p:sp>
      <p:sp>
        <p:nvSpPr>
          <p:cNvPr id="571" name="Google Shape;571;g13176fadd73_11_0"/>
          <p:cNvSpPr/>
          <p:nvPr/>
        </p:nvSpPr>
        <p:spPr>
          <a:xfrm>
            <a:off x="2555088" y="1407362"/>
            <a:ext cx="1211400" cy="1211100"/>
          </a:xfrm>
          <a:prstGeom prst="ellipse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3176fadd73_11_0"/>
          <p:cNvSpPr/>
          <p:nvPr/>
        </p:nvSpPr>
        <p:spPr>
          <a:xfrm>
            <a:off x="2555088" y="1338864"/>
            <a:ext cx="1258500" cy="1317600"/>
          </a:xfrm>
          <a:prstGeom prst="blockArc">
            <a:avLst>
              <a:gd fmla="val 15898574" name="adj1"/>
              <a:gd fmla="val 7034658" name="adj2"/>
              <a:gd fmla="val 8947" name="adj3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13176fadd73_11_0"/>
          <p:cNvSpPr txBox="1"/>
          <p:nvPr>
            <p:ph idx="4294967295" type="subTitle"/>
          </p:nvPr>
        </p:nvSpPr>
        <p:spPr>
          <a:xfrm>
            <a:off x="1883705" y="603775"/>
            <a:ext cx="2601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rPr lang="en"/>
              <a:t>Mean </a:t>
            </a:r>
            <a:r>
              <a:rPr b="0" i="0" lang="en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Traditional </a:t>
            </a:r>
            <a:r>
              <a:rPr lang="en"/>
              <a:t>Observation</a:t>
            </a:r>
            <a:r>
              <a:rPr b="0" i="0" lang="en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-Based Detection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4" name="Google Shape;574;g13176fadd73_11_0"/>
          <p:cNvSpPr txBox="1"/>
          <p:nvPr>
            <p:ph idx="4294967295" type="title"/>
          </p:nvPr>
        </p:nvSpPr>
        <p:spPr>
          <a:xfrm>
            <a:off x="2363638" y="1797800"/>
            <a:ext cx="1618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55%</a:t>
            </a:r>
            <a:endParaRPr sz="2400"/>
          </a:p>
        </p:txBody>
      </p:sp>
      <p:sp>
        <p:nvSpPr>
          <p:cNvPr id="575" name="Google Shape;575;g13176fadd73_11_0"/>
          <p:cNvSpPr txBox="1"/>
          <p:nvPr/>
        </p:nvSpPr>
        <p:spPr>
          <a:xfrm>
            <a:off x="3981850" y="1782050"/>
            <a:ext cx="244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X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70% Conceiving rate       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= 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6" name="Google Shape;576;g13176fadd73_11_0"/>
          <p:cNvSpPr/>
          <p:nvPr/>
        </p:nvSpPr>
        <p:spPr>
          <a:xfrm>
            <a:off x="6482300" y="3620475"/>
            <a:ext cx="1211400" cy="1211100"/>
          </a:xfrm>
          <a:prstGeom prst="ellipse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13176fadd73_11_0"/>
          <p:cNvSpPr/>
          <p:nvPr/>
        </p:nvSpPr>
        <p:spPr>
          <a:xfrm>
            <a:off x="6429350" y="3567200"/>
            <a:ext cx="1317300" cy="1317600"/>
          </a:xfrm>
          <a:prstGeom prst="blockArc">
            <a:avLst>
              <a:gd fmla="val 15332528" name="adj1"/>
              <a:gd fmla="val 6023300" name="adj2"/>
              <a:gd fmla="val 6543" name="adj3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13176fadd73_11_0"/>
          <p:cNvSpPr txBox="1"/>
          <p:nvPr>
            <p:ph idx="4294967295" type="title"/>
          </p:nvPr>
        </p:nvSpPr>
        <p:spPr>
          <a:xfrm>
            <a:off x="6250708" y="3939055"/>
            <a:ext cx="1674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56</a:t>
            </a:r>
            <a:r>
              <a:rPr lang="en" sz="2400"/>
              <a:t>%</a:t>
            </a:r>
            <a:endParaRPr sz="2400"/>
          </a:p>
        </p:txBody>
      </p:sp>
      <p:sp>
        <p:nvSpPr>
          <p:cNvPr id="579" name="Google Shape;579;g13176fadd73_11_0"/>
          <p:cNvSpPr txBox="1"/>
          <p:nvPr>
            <p:ph idx="4294967295" type="subTitle"/>
          </p:nvPr>
        </p:nvSpPr>
        <p:spPr>
          <a:xfrm>
            <a:off x="6163688" y="2941738"/>
            <a:ext cx="1848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Chance of Conceiving During Estrus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t/>
            </a:r>
            <a:endParaRPr/>
          </a:p>
        </p:txBody>
      </p:sp>
      <p:sp>
        <p:nvSpPr>
          <p:cNvPr id="580" name="Google Shape;580;g13176fadd73_11_0"/>
          <p:cNvSpPr/>
          <p:nvPr/>
        </p:nvSpPr>
        <p:spPr>
          <a:xfrm>
            <a:off x="2468088" y="3587362"/>
            <a:ext cx="1211400" cy="1211100"/>
          </a:xfrm>
          <a:prstGeom prst="ellipse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13176fadd73_11_0"/>
          <p:cNvSpPr/>
          <p:nvPr/>
        </p:nvSpPr>
        <p:spPr>
          <a:xfrm>
            <a:off x="2468088" y="3518864"/>
            <a:ext cx="1258500" cy="1317600"/>
          </a:xfrm>
          <a:prstGeom prst="blockArc">
            <a:avLst>
              <a:gd fmla="val 15898574" name="adj1"/>
              <a:gd fmla="val 12375644" name="adj2"/>
              <a:gd fmla="val 6111" name="adj3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3176fadd73_11_0"/>
          <p:cNvSpPr txBox="1"/>
          <p:nvPr>
            <p:ph idx="4294967295" type="subTitle"/>
          </p:nvPr>
        </p:nvSpPr>
        <p:spPr>
          <a:xfrm>
            <a:off x="1796705" y="3092450"/>
            <a:ext cx="2601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rPr lang="en"/>
              <a:t> Mean of Aid Based Detection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3" name="Google Shape;583;g13176fadd73_11_0"/>
          <p:cNvSpPr txBox="1"/>
          <p:nvPr>
            <p:ph idx="4294967295" type="title"/>
          </p:nvPr>
        </p:nvSpPr>
        <p:spPr>
          <a:xfrm>
            <a:off x="2276638" y="3977800"/>
            <a:ext cx="1618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80</a:t>
            </a:r>
            <a:r>
              <a:rPr lang="en" sz="2400"/>
              <a:t>%</a:t>
            </a:r>
            <a:endParaRPr sz="2400"/>
          </a:p>
        </p:txBody>
      </p:sp>
      <p:sp>
        <p:nvSpPr>
          <p:cNvPr id="584" name="Google Shape;584;g13176fadd73_11_0"/>
          <p:cNvSpPr txBox="1"/>
          <p:nvPr/>
        </p:nvSpPr>
        <p:spPr>
          <a:xfrm>
            <a:off x="3894850" y="3962050"/>
            <a:ext cx="244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X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70% Conceiving rate       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= 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8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PROPOSED SOLUTION</a:t>
            </a:r>
            <a:endParaRPr/>
          </a:p>
        </p:txBody>
      </p:sp>
      <p:sp>
        <p:nvSpPr>
          <p:cNvPr id="590" name="Google Shape;590;p18"/>
          <p:cNvSpPr txBox="1"/>
          <p:nvPr>
            <p:ph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 txBox="1"/>
          <p:nvPr>
            <p:ph type="ctrTitle"/>
          </p:nvPr>
        </p:nvSpPr>
        <p:spPr>
          <a:xfrm>
            <a:off x="720050" y="3594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Key Metrics:</a:t>
            </a:r>
            <a:endParaRPr sz="2800"/>
          </a:p>
        </p:txBody>
      </p:sp>
      <p:sp>
        <p:nvSpPr>
          <p:cNvPr id="596" name="Google Shape;596;p19"/>
          <p:cNvSpPr txBox="1"/>
          <p:nvPr/>
        </p:nvSpPr>
        <p:spPr>
          <a:xfrm>
            <a:off x="1093425" y="1194350"/>
            <a:ext cx="748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Temperature: (38.3°C - 39°C) →  increases by 1.5 to 2 °C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Activity: sedentary behaviour →   hyperactivity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Ruminition: 8 hours a day       →   2 hours a day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1"/>
          <p:cNvSpPr txBox="1"/>
          <p:nvPr>
            <p:ph type="ctrTitle"/>
          </p:nvPr>
        </p:nvSpPr>
        <p:spPr>
          <a:xfrm>
            <a:off x="720050" y="359450"/>
            <a:ext cx="68439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Product Overview:</a:t>
            </a:r>
            <a:endParaRPr/>
          </a:p>
        </p:txBody>
      </p:sp>
      <p:cxnSp>
        <p:nvCxnSpPr>
          <p:cNvPr id="602" name="Google Shape;602;p21"/>
          <p:cNvCxnSpPr/>
          <p:nvPr/>
        </p:nvCxnSpPr>
        <p:spPr>
          <a:xfrm flipH="1">
            <a:off x="446400" y="2836100"/>
            <a:ext cx="7996200" cy="4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603" name="Google Shape;603;p21"/>
          <p:cNvSpPr/>
          <p:nvPr/>
        </p:nvSpPr>
        <p:spPr>
          <a:xfrm flipH="1">
            <a:off x="6777125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</a:t>
            </a: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4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cxnSp>
        <p:nvCxnSpPr>
          <p:cNvPr id="604" name="Google Shape;604;p21"/>
          <p:cNvCxnSpPr>
            <a:stCxn id="603" idx="0"/>
          </p:cNvCxnSpPr>
          <p:nvPr/>
        </p:nvCxnSpPr>
        <p:spPr>
          <a:xfrm rot="10800000">
            <a:off x="7025825" y="2580875"/>
            <a:ext cx="7200" cy="721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605" name="Google Shape;605;p21"/>
          <p:cNvSpPr/>
          <p:nvPr/>
        </p:nvSpPr>
        <p:spPr>
          <a:xfrm flipH="1">
            <a:off x="4758100" y="18596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</a:t>
            </a: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3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cxnSp>
        <p:nvCxnSpPr>
          <p:cNvPr id="606" name="Google Shape;606;p21"/>
          <p:cNvCxnSpPr/>
          <p:nvPr/>
        </p:nvCxnSpPr>
        <p:spPr>
          <a:xfrm flipH="1">
            <a:off x="5013700" y="2369825"/>
            <a:ext cx="600" cy="702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607" name="Google Shape;607;p21"/>
          <p:cNvSpPr/>
          <p:nvPr/>
        </p:nvSpPr>
        <p:spPr>
          <a:xfrm flipH="1">
            <a:off x="720050" y="18580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cxnSp>
        <p:nvCxnSpPr>
          <p:cNvPr id="608" name="Google Shape;608;p21"/>
          <p:cNvCxnSpPr/>
          <p:nvPr/>
        </p:nvCxnSpPr>
        <p:spPr>
          <a:xfrm flipH="1">
            <a:off x="975650" y="2369825"/>
            <a:ext cx="600" cy="702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609" name="Google Shape;609;p21"/>
          <p:cNvSpPr/>
          <p:nvPr/>
        </p:nvSpPr>
        <p:spPr>
          <a:xfrm flipH="1">
            <a:off x="2739063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02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cxnSp>
        <p:nvCxnSpPr>
          <p:cNvPr id="610" name="Google Shape;610;p21"/>
          <p:cNvCxnSpPr/>
          <p:nvPr/>
        </p:nvCxnSpPr>
        <p:spPr>
          <a:xfrm rot="10800000">
            <a:off x="2991363" y="2585375"/>
            <a:ext cx="7200" cy="721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611" name="Google Shape;611;p21"/>
          <p:cNvCxnSpPr/>
          <p:nvPr/>
        </p:nvCxnSpPr>
        <p:spPr>
          <a:xfrm>
            <a:off x="382100" y="2833850"/>
            <a:ext cx="5578500" cy="4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612" name="Google Shape;612;p21"/>
          <p:cNvSpPr txBox="1"/>
          <p:nvPr/>
        </p:nvSpPr>
        <p:spPr>
          <a:xfrm flipH="1">
            <a:off x="47725" y="3306875"/>
            <a:ext cx="1594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Hardware Resources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3" name="Google Shape;613;p21"/>
          <p:cNvSpPr txBox="1"/>
          <p:nvPr/>
        </p:nvSpPr>
        <p:spPr>
          <a:xfrm flipH="1">
            <a:off x="2197863" y="1273663"/>
            <a:ext cx="15942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Communication Protocols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4" name="Google Shape;614;p21"/>
          <p:cNvSpPr txBox="1"/>
          <p:nvPr/>
        </p:nvSpPr>
        <p:spPr>
          <a:xfrm flipH="1">
            <a:off x="4216900" y="3128375"/>
            <a:ext cx="1594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DataBase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5" name="Google Shape;615;p21"/>
          <p:cNvSpPr txBox="1"/>
          <p:nvPr/>
        </p:nvSpPr>
        <p:spPr>
          <a:xfrm flipH="1">
            <a:off x="6235913" y="1648326"/>
            <a:ext cx="1594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Mobile Application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0"/>
          <p:cNvSpPr txBox="1"/>
          <p:nvPr>
            <p:ph type="ctrTitle"/>
          </p:nvPr>
        </p:nvSpPr>
        <p:spPr>
          <a:xfrm>
            <a:off x="720050" y="3594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Hardware Resources:</a:t>
            </a:r>
            <a:endParaRPr sz="2800"/>
          </a:p>
        </p:txBody>
      </p:sp>
      <p:sp>
        <p:nvSpPr>
          <p:cNvPr id="621" name="Google Shape;621;p20"/>
          <p:cNvSpPr txBox="1"/>
          <p:nvPr/>
        </p:nvSpPr>
        <p:spPr>
          <a:xfrm>
            <a:off x="244925" y="3752650"/>
            <a:ext cx="251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DS18B20 Temperature Sensor Cable</a:t>
            </a:r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2484300" y="2760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ADXL345 Accelerometer</a:t>
            </a:r>
            <a:endParaRPr/>
          </a:p>
        </p:txBody>
      </p:sp>
      <p:sp>
        <p:nvSpPr>
          <p:cNvPr id="623" name="Google Shape;623;p20"/>
          <p:cNvSpPr txBox="1"/>
          <p:nvPr/>
        </p:nvSpPr>
        <p:spPr>
          <a:xfrm>
            <a:off x="6499350" y="4332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ESP32-WROOM32 </a:t>
            </a:r>
            <a:endParaRPr/>
          </a:p>
        </p:txBody>
      </p:sp>
      <p:sp>
        <p:nvSpPr>
          <p:cNvPr id="624" name="Google Shape;624;p20"/>
          <p:cNvSpPr txBox="1"/>
          <p:nvPr/>
        </p:nvSpPr>
        <p:spPr>
          <a:xfrm>
            <a:off x="6674300" y="1994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Zero WH</a:t>
            </a:r>
            <a:endParaRPr/>
          </a:p>
        </p:txBody>
      </p:sp>
      <p:pic>
        <p:nvPicPr>
          <p:cNvPr id="625" name="Google Shape;6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50" y="2195625"/>
            <a:ext cx="1968175" cy="16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625" y="1033325"/>
            <a:ext cx="2085776" cy="1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275" y="2760125"/>
            <a:ext cx="1898175" cy="15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9575" y="683450"/>
            <a:ext cx="1898176" cy="15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3176fadd73_10_43"/>
          <p:cNvSpPr txBox="1"/>
          <p:nvPr>
            <p:ph type="ctrTitle"/>
          </p:nvPr>
        </p:nvSpPr>
        <p:spPr>
          <a:xfrm>
            <a:off x="720050" y="3594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Secure communication protocols: </a:t>
            </a:r>
            <a:endParaRPr sz="2800"/>
          </a:p>
        </p:txBody>
      </p:sp>
      <p:sp>
        <p:nvSpPr>
          <p:cNvPr id="634" name="Google Shape;634;g13176fadd73_10_43"/>
          <p:cNvSpPr txBox="1"/>
          <p:nvPr/>
        </p:nvSpPr>
        <p:spPr>
          <a:xfrm>
            <a:off x="1093425" y="1194350"/>
            <a:ext cx="748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 Hyper Text Transfer Protocol Secure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5" name="Google Shape;635;g13176fadd73_10_43"/>
          <p:cNvSpPr txBox="1"/>
          <p:nvPr>
            <p:ph type="ctrTitle"/>
          </p:nvPr>
        </p:nvSpPr>
        <p:spPr>
          <a:xfrm>
            <a:off x="720050" y="215430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Realtime DataBase:</a:t>
            </a:r>
            <a:endParaRPr sz="2800"/>
          </a:p>
        </p:txBody>
      </p:sp>
      <p:sp>
        <p:nvSpPr>
          <p:cNvPr id="636" name="Google Shape;636;g13176fadd73_10_43"/>
          <p:cNvSpPr txBox="1"/>
          <p:nvPr/>
        </p:nvSpPr>
        <p:spPr>
          <a:xfrm>
            <a:off x="1093425" y="3065400"/>
            <a:ext cx="748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Google FireBase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37" name="Google Shape;637;g13176fadd73_1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550" y="376700"/>
            <a:ext cx="700575" cy="7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3176fadd73_1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839" y="2201025"/>
            <a:ext cx="658100" cy="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176fadd73_10_77"/>
          <p:cNvSpPr txBox="1"/>
          <p:nvPr>
            <p:ph type="ctrTitle"/>
          </p:nvPr>
        </p:nvSpPr>
        <p:spPr>
          <a:xfrm>
            <a:off x="711300" y="1407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Mobile Application:</a:t>
            </a:r>
            <a:endParaRPr sz="2800"/>
          </a:p>
        </p:txBody>
      </p:sp>
      <p:pic>
        <p:nvPicPr>
          <p:cNvPr id="644" name="Google Shape;644;g13176fadd73_1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0" y="1189450"/>
            <a:ext cx="1764150" cy="2729226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5" name="Google Shape;645;g13176fadd73_1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975" y="1189450"/>
            <a:ext cx="1764150" cy="2729226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6" name="Google Shape;646;g13176fadd73_1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2050" y="1189450"/>
            <a:ext cx="1764150" cy="2729226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47" name="Google Shape;647;g13176fadd73_10_77"/>
          <p:cNvCxnSpPr/>
          <p:nvPr/>
        </p:nvCxnSpPr>
        <p:spPr>
          <a:xfrm>
            <a:off x="2439500" y="2554063"/>
            <a:ext cx="104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g13176fadd73_10_77"/>
          <p:cNvCxnSpPr/>
          <p:nvPr/>
        </p:nvCxnSpPr>
        <p:spPr>
          <a:xfrm>
            <a:off x="5713588" y="2554075"/>
            <a:ext cx="104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"/>
          <p:cNvSpPr txBox="1"/>
          <p:nvPr>
            <p:ph idx="3" type="ctrTitle"/>
          </p:nvPr>
        </p:nvSpPr>
        <p:spPr>
          <a:xfrm>
            <a:off x="2271146" y="1333075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429" name="Google Shape;429;p2"/>
          <p:cNvSpPr txBox="1"/>
          <p:nvPr>
            <p:ph type="ctrTitle"/>
          </p:nvPr>
        </p:nvSpPr>
        <p:spPr>
          <a:xfrm>
            <a:off x="2271146" y="380700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430" name="Google Shape;430;p2"/>
          <p:cNvSpPr txBox="1"/>
          <p:nvPr>
            <p:ph idx="2" type="title"/>
          </p:nvPr>
        </p:nvSpPr>
        <p:spPr>
          <a:xfrm>
            <a:off x="7298050" y="179900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431" name="Google Shape;431;p2"/>
          <p:cNvSpPr txBox="1"/>
          <p:nvPr>
            <p:ph idx="4" type="title"/>
          </p:nvPr>
        </p:nvSpPr>
        <p:spPr>
          <a:xfrm>
            <a:off x="7298050" y="1171523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432" name="Google Shape;432;p2"/>
          <p:cNvSpPr txBox="1"/>
          <p:nvPr>
            <p:ph idx="5" type="ctrTitle"/>
          </p:nvPr>
        </p:nvSpPr>
        <p:spPr>
          <a:xfrm>
            <a:off x="2271146" y="2285462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433" name="Google Shape;433;p2"/>
          <p:cNvSpPr txBox="1"/>
          <p:nvPr>
            <p:ph idx="6" type="title"/>
          </p:nvPr>
        </p:nvSpPr>
        <p:spPr>
          <a:xfrm>
            <a:off x="7298050" y="2163115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03</a:t>
            </a:r>
            <a:endParaRPr sz="4800"/>
          </a:p>
        </p:txBody>
      </p:sp>
      <p:sp>
        <p:nvSpPr>
          <p:cNvPr id="434" name="Google Shape;434;p2"/>
          <p:cNvSpPr txBox="1"/>
          <p:nvPr>
            <p:ph idx="7" type="ctrTitle"/>
          </p:nvPr>
        </p:nvSpPr>
        <p:spPr>
          <a:xfrm>
            <a:off x="2271142" y="3191500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IMPLEMENTATION &amp; FEATURES</a:t>
            </a:r>
            <a:endParaRPr/>
          </a:p>
        </p:txBody>
      </p:sp>
      <p:sp>
        <p:nvSpPr>
          <p:cNvPr id="435" name="Google Shape;435;p2"/>
          <p:cNvSpPr txBox="1"/>
          <p:nvPr>
            <p:ph idx="8" type="title"/>
          </p:nvPr>
        </p:nvSpPr>
        <p:spPr>
          <a:xfrm>
            <a:off x="7298050" y="3103725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04</a:t>
            </a:r>
            <a:endParaRPr sz="4800"/>
          </a:p>
        </p:txBody>
      </p:sp>
      <p:sp>
        <p:nvSpPr>
          <p:cNvPr id="436" name="Google Shape;436;p2"/>
          <p:cNvSpPr txBox="1"/>
          <p:nvPr>
            <p:ph idx="8" type="title"/>
          </p:nvPr>
        </p:nvSpPr>
        <p:spPr>
          <a:xfrm>
            <a:off x="7298050" y="4044350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05</a:t>
            </a:r>
            <a:endParaRPr sz="4800"/>
          </a:p>
        </p:txBody>
      </p:sp>
      <p:sp>
        <p:nvSpPr>
          <p:cNvPr id="437" name="Google Shape;437;p2"/>
          <p:cNvSpPr txBox="1"/>
          <p:nvPr>
            <p:ph idx="7" type="ctrTitle"/>
          </p:nvPr>
        </p:nvSpPr>
        <p:spPr>
          <a:xfrm>
            <a:off x="2349392" y="4201550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AND PERSPECTIVES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176fadd73_10_85"/>
          <p:cNvSpPr txBox="1"/>
          <p:nvPr>
            <p:ph type="ctrTitle"/>
          </p:nvPr>
        </p:nvSpPr>
        <p:spPr>
          <a:xfrm>
            <a:off x="1835850" y="3419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To sum up</a:t>
            </a:r>
            <a:endParaRPr sz="2800"/>
          </a:p>
        </p:txBody>
      </p:sp>
      <p:sp>
        <p:nvSpPr>
          <p:cNvPr id="654" name="Google Shape;654;g13176fadd73_10_85"/>
          <p:cNvSpPr/>
          <p:nvPr/>
        </p:nvSpPr>
        <p:spPr>
          <a:xfrm>
            <a:off x="244950" y="1347100"/>
            <a:ext cx="2633100" cy="179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product Cost: 60$ → 180DT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Existing solutions: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300$ → 900DT</a:t>
            </a:r>
            <a:endParaRPr sz="1600"/>
          </a:p>
        </p:txBody>
      </p:sp>
      <p:sp>
        <p:nvSpPr>
          <p:cNvPr id="655" name="Google Shape;655;g13176fadd73_10_85"/>
          <p:cNvSpPr/>
          <p:nvPr/>
        </p:nvSpPr>
        <p:spPr>
          <a:xfrm>
            <a:off x="3255450" y="1347100"/>
            <a:ext cx="2633100" cy="179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Scalable </a:t>
            </a:r>
            <a:endParaRPr/>
          </a:p>
        </p:txBody>
      </p:sp>
      <p:sp>
        <p:nvSpPr>
          <p:cNvPr id="656" name="Google Shape;656;g13176fadd73_10_85"/>
          <p:cNvSpPr/>
          <p:nvPr/>
        </p:nvSpPr>
        <p:spPr>
          <a:xfrm>
            <a:off x="6265950" y="1280825"/>
            <a:ext cx="2633100" cy="179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Warranty &amp; A</a:t>
            </a:r>
            <a:r>
              <a:rPr lang="en" sz="1700"/>
              <a:t>fter sales service</a:t>
            </a:r>
            <a:endParaRPr sz="1700"/>
          </a:p>
        </p:txBody>
      </p:sp>
      <p:sp>
        <p:nvSpPr>
          <p:cNvPr id="657" name="Google Shape;657;g13176fadd73_10_85"/>
          <p:cNvSpPr/>
          <p:nvPr/>
        </p:nvSpPr>
        <p:spPr>
          <a:xfrm>
            <a:off x="3255450" y="3310450"/>
            <a:ext cx="2633100" cy="179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Easy to use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"/>
          <p:cNvSpPr txBox="1"/>
          <p:nvPr>
            <p:ph type="title"/>
          </p:nvPr>
        </p:nvSpPr>
        <p:spPr>
          <a:xfrm>
            <a:off x="720050" y="1724525"/>
            <a:ext cx="42675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GENERAL ARCHITECTURE</a:t>
            </a:r>
            <a:endParaRPr/>
          </a:p>
        </p:txBody>
      </p:sp>
      <p:sp>
        <p:nvSpPr>
          <p:cNvPr id="663" name="Google Shape;663;p22"/>
          <p:cNvSpPr txBox="1"/>
          <p:nvPr>
            <p:ph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3"/>
          <p:cNvSpPr txBox="1"/>
          <p:nvPr>
            <p:ph type="ctrTitle"/>
          </p:nvPr>
        </p:nvSpPr>
        <p:spPr>
          <a:xfrm>
            <a:off x="720050" y="3594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General Architecture</a:t>
            </a:r>
            <a:endParaRPr/>
          </a:p>
        </p:txBody>
      </p:sp>
      <p:pic>
        <p:nvPicPr>
          <p:cNvPr id="669" name="Google Shape;6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975" y="1032350"/>
            <a:ext cx="5819274" cy="4034949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3176fadd73_2_6"/>
          <p:cNvSpPr txBox="1"/>
          <p:nvPr>
            <p:ph type="ctrTitle"/>
          </p:nvPr>
        </p:nvSpPr>
        <p:spPr>
          <a:xfrm>
            <a:off x="720050" y="3594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General Architecture</a:t>
            </a:r>
            <a:endParaRPr/>
          </a:p>
        </p:txBody>
      </p:sp>
      <p:pic>
        <p:nvPicPr>
          <p:cNvPr id="675" name="Google Shape;675;g13176fadd73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675" y="1563600"/>
            <a:ext cx="2733174" cy="1895124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6" name="Google Shape;676;g13176fadd73_2_6"/>
          <p:cNvSpPr/>
          <p:nvPr/>
        </p:nvSpPr>
        <p:spPr>
          <a:xfrm flipH="1" rot="-1397821">
            <a:off x="4111941" y="1111504"/>
            <a:ext cx="1696849" cy="1895070"/>
          </a:xfrm>
          <a:prstGeom prst="cloudCallout">
            <a:avLst>
              <a:gd fmla="val -29386" name="adj1"/>
              <a:gd fmla="val 63006" name="adj2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g13176fadd73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138" y="2087431"/>
            <a:ext cx="733932" cy="59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13176fadd73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296" y="2087427"/>
            <a:ext cx="637852" cy="51018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13176fadd73_2_6"/>
          <p:cNvSpPr/>
          <p:nvPr/>
        </p:nvSpPr>
        <p:spPr>
          <a:xfrm>
            <a:off x="5894850" y="2795575"/>
            <a:ext cx="827700" cy="588000"/>
          </a:xfrm>
          <a:prstGeom prst="ellipse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g13176fadd73_2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858" y="1362980"/>
            <a:ext cx="925953" cy="72444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13176fadd73_2_6"/>
          <p:cNvSpPr txBox="1"/>
          <p:nvPr/>
        </p:nvSpPr>
        <p:spPr>
          <a:xfrm>
            <a:off x="720050" y="1509675"/>
            <a:ext cx="359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Temperature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Sensor.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Accelerometer.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Wifi Equipped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2" name="Google Shape;682;g13176fadd73_2_6"/>
          <p:cNvSpPr txBox="1"/>
          <p:nvPr/>
        </p:nvSpPr>
        <p:spPr>
          <a:xfrm>
            <a:off x="782250" y="1007275"/>
            <a:ext cx="28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Collar Device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83" name="Google Shape;683;g13176fadd73_2_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1401" y="3957134"/>
            <a:ext cx="1012608" cy="68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13176fadd73_2_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5420" y="3701384"/>
            <a:ext cx="1817461" cy="120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176fadd73_2_20"/>
          <p:cNvSpPr txBox="1"/>
          <p:nvPr>
            <p:ph type="ctrTitle"/>
          </p:nvPr>
        </p:nvSpPr>
        <p:spPr>
          <a:xfrm>
            <a:off x="720050" y="3594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General Architecture</a:t>
            </a:r>
            <a:endParaRPr/>
          </a:p>
        </p:txBody>
      </p:sp>
      <p:pic>
        <p:nvPicPr>
          <p:cNvPr id="690" name="Google Shape;690;g13176fadd73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675" y="1563600"/>
            <a:ext cx="2733174" cy="1895124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1" name="Google Shape;691;g13176fadd73_2_20"/>
          <p:cNvSpPr/>
          <p:nvPr/>
        </p:nvSpPr>
        <p:spPr>
          <a:xfrm flipH="1" rot="-6730794">
            <a:off x="6482318" y="3342952"/>
            <a:ext cx="1391464" cy="1894857"/>
          </a:xfrm>
          <a:prstGeom prst="cloudCallout">
            <a:avLst>
              <a:gd fmla="val -32492" name="adj1"/>
              <a:gd fmla="val 59205" name="adj2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13176fadd73_2_20"/>
          <p:cNvSpPr txBox="1"/>
          <p:nvPr/>
        </p:nvSpPr>
        <p:spPr>
          <a:xfrm>
            <a:off x="720050" y="1509675"/>
            <a:ext cx="359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Local Server.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 application.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Wifi Access Point.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93" name="Google Shape;693;g13176fadd73_2_20"/>
          <p:cNvSpPr txBox="1"/>
          <p:nvPr/>
        </p:nvSpPr>
        <p:spPr>
          <a:xfrm>
            <a:off x="782250" y="1007275"/>
            <a:ext cx="28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Central Hub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94" name="Google Shape;694;g13176fadd73_2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3751" y="4128200"/>
            <a:ext cx="1954150" cy="7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13176fadd73_2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9241" y="3960837"/>
            <a:ext cx="521694" cy="65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13176fadd73_2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6150" y="4079150"/>
            <a:ext cx="1176072" cy="8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13176fadd73_2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099" y="3990250"/>
            <a:ext cx="1223650" cy="9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13176fadd73_2_20"/>
          <p:cNvSpPr/>
          <p:nvPr/>
        </p:nvSpPr>
        <p:spPr>
          <a:xfrm>
            <a:off x="7630775" y="2799825"/>
            <a:ext cx="827700" cy="702900"/>
          </a:xfrm>
          <a:prstGeom prst="ellipse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176fadd73_2_37"/>
          <p:cNvSpPr txBox="1"/>
          <p:nvPr>
            <p:ph type="ctrTitle"/>
          </p:nvPr>
        </p:nvSpPr>
        <p:spPr>
          <a:xfrm>
            <a:off x="720050" y="3594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General Architecture</a:t>
            </a:r>
            <a:endParaRPr/>
          </a:p>
        </p:txBody>
      </p:sp>
      <p:pic>
        <p:nvPicPr>
          <p:cNvPr id="704" name="Google Shape;704;g13176fadd73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675" y="1563600"/>
            <a:ext cx="2733174" cy="1895124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5" name="Google Shape;705;g13176fadd73_2_37"/>
          <p:cNvSpPr/>
          <p:nvPr/>
        </p:nvSpPr>
        <p:spPr>
          <a:xfrm flipH="1" rot="-5152962">
            <a:off x="6194094" y="-185459"/>
            <a:ext cx="1391391" cy="1894901"/>
          </a:xfrm>
          <a:prstGeom prst="cloudCallout">
            <a:avLst>
              <a:gd fmla="val 62828" name="adj1"/>
              <a:gd fmla="val 51291" name="adj2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3176fadd73_2_37"/>
          <p:cNvSpPr txBox="1"/>
          <p:nvPr/>
        </p:nvSpPr>
        <p:spPr>
          <a:xfrm>
            <a:off x="720050" y="1509675"/>
            <a:ext cx="359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Authentication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Real Time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Database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Reliable System.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07" name="Google Shape;707;g13176fadd73_2_37"/>
          <p:cNvSpPr txBox="1"/>
          <p:nvPr/>
        </p:nvSpPr>
        <p:spPr>
          <a:xfrm>
            <a:off x="782250" y="1007275"/>
            <a:ext cx="28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Cloud Application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8" name="Google Shape;708;g13176fadd73_2_37"/>
          <p:cNvSpPr/>
          <p:nvPr/>
        </p:nvSpPr>
        <p:spPr>
          <a:xfrm>
            <a:off x="7577200" y="1659700"/>
            <a:ext cx="827700" cy="588000"/>
          </a:xfrm>
          <a:prstGeom prst="ellipse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g13176fadd73_2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0950" y="407201"/>
            <a:ext cx="1765824" cy="7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13176fadd73_2_37"/>
          <p:cNvPicPr preferRelativeResize="0"/>
          <p:nvPr/>
        </p:nvPicPr>
        <p:blipFill rotWithShape="1">
          <a:blip r:embed="rId5">
            <a:alphaModFix/>
          </a:blip>
          <a:srcRect b="20662" l="14291" r="13526" t="20820"/>
          <a:stretch/>
        </p:blipFill>
        <p:spPr>
          <a:xfrm>
            <a:off x="407200" y="3611175"/>
            <a:ext cx="1989900" cy="12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13176fadd73_2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5125" y="3710325"/>
            <a:ext cx="2109500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3176fadd73_2_59"/>
          <p:cNvSpPr txBox="1"/>
          <p:nvPr>
            <p:ph type="ctrTitle"/>
          </p:nvPr>
        </p:nvSpPr>
        <p:spPr>
          <a:xfrm>
            <a:off x="720050" y="359450"/>
            <a:ext cx="5472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General Architecture</a:t>
            </a:r>
            <a:endParaRPr/>
          </a:p>
        </p:txBody>
      </p:sp>
      <p:pic>
        <p:nvPicPr>
          <p:cNvPr id="717" name="Google Shape;717;g13176fadd73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475" y="156625"/>
            <a:ext cx="4664550" cy="3234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8" name="Google Shape;718;g13176fadd73_2_59"/>
          <p:cNvSpPr txBox="1"/>
          <p:nvPr/>
        </p:nvSpPr>
        <p:spPr>
          <a:xfrm>
            <a:off x="720050" y="1509675"/>
            <a:ext cx="359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Cows Listing.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Real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time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monitoring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Notifications Receiving.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9" name="Google Shape;719;g13176fadd73_2_59"/>
          <p:cNvSpPr txBox="1"/>
          <p:nvPr/>
        </p:nvSpPr>
        <p:spPr>
          <a:xfrm>
            <a:off x="782250" y="1007275"/>
            <a:ext cx="28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 </a:t>
            </a:r>
            <a:r>
              <a:rPr b="1" lang="en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Application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20" name="Google Shape;720;g13176fadd73_2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00" y="4357841"/>
            <a:ext cx="1564515" cy="5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13176fadd73_2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246" y="2871703"/>
            <a:ext cx="577080" cy="7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13176fadd73_2_59"/>
          <p:cNvPicPr preferRelativeResize="0"/>
          <p:nvPr/>
        </p:nvPicPr>
        <p:blipFill rotWithShape="1">
          <a:blip r:embed="rId6">
            <a:alphaModFix/>
          </a:blip>
          <a:srcRect b="0" l="26831" r="27899" t="0"/>
          <a:stretch/>
        </p:blipFill>
        <p:spPr>
          <a:xfrm>
            <a:off x="300253" y="3673298"/>
            <a:ext cx="792060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13176fadd73_2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0881" y="3575016"/>
            <a:ext cx="838150" cy="1470409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4" name="Google Shape;724;g13176fadd73_2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3556" y="3577560"/>
            <a:ext cx="838156" cy="1465328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5" name="Google Shape;725;g13176fadd73_2_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7731" y="3564165"/>
            <a:ext cx="874799" cy="14704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g131860f4453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7" y="1430789"/>
            <a:ext cx="2457277" cy="104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131860f4453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675" y="2963689"/>
            <a:ext cx="2313642" cy="128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131860f4453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230" y="520239"/>
            <a:ext cx="2533532" cy="70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131860f4453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3100" y="2914150"/>
            <a:ext cx="886601" cy="88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131860f4453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4766" y="1893199"/>
            <a:ext cx="521694" cy="65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131860f4453_0_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51059" y="2324873"/>
            <a:ext cx="1655555" cy="63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131860f4453_0_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2126" y="4246484"/>
            <a:ext cx="1012608" cy="68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131860f4453_0_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93466" y="3607051"/>
            <a:ext cx="1389834" cy="86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131860f4453_0_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51196" y="520239"/>
            <a:ext cx="1523988" cy="121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131860f4453_0_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62362" y="366681"/>
            <a:ext cx="610660" cy="8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131860f4453_0_2"/>
          <p:cNvPicPr preferRelativeResize="0"/>
          <p:nvPr/>
        </p:nvPicPr>
        <p:blipFill rotWithShape="1">
          <a:blip r:embed="rId13">
            <a:alphaModFix/>
          </a:blip>
          <a:srcRect b="0" l="26831" r="27899" t="0"/>
          <a:stretch/>
        </p:blipFill>
        <p:spPr>
          <a:xfrm>
            <a:off x="6406617" y="151524"/>
            <a:ext cx="838149" cy="97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131860f4453_0_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22670" y="3942984"/>
            <a:ext cx="1817461" cy="120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8"/>
          <p:cNvSpPr txBox="1"/>
          <p:nvPr>
            <p:ph type="title"/>
          </p:nvPr>
        </p:nvSpPr>
        <p:spPr>
          <a:xfrm>
            <a:off x="2755000" y="1594875"/>
            <a:ext cx="5514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RESULTS AND PERSPECTIVES</a:t>
            </a:r>
            <a:endParaRPr/>
          </a:p>
        </p:txBody>
      </p:sp>
      <p:sp>
        <p:nvSpPr>
          <p:cNvPr id="747" name="Google Shape;747;p28"/>
          <p:cNvSpPr txBox="1"/>
          <p:nvPr>
            <p:ph idx="2" type="title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cfbc86db4_2_6"/>
          <p:cNvSpPr txBox="1"/>
          <p:nvPr>
            <p:ph type="title"/>
          </p:nvPr>
        </p:nvSpPr>
        <p:spPr>
          <a:xfrm>
            <a:off x="864125" y="3575225"/>
            <a:ext cx="2090700" cy="1345500"/>
          </a:xfrm>
          <a:prstGeom prst="rect">
            <a:avLst/>
          </a:prstGeom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Prototype</a:t>
            </a:r>
            <a:endParaRPr/>
          </a:p>
        </p:txBody>
      </p:sp>
      <p:sp>
        <p:nvSpPr>
          <p:cNvPr id="753" name="Google Shape;753;g11cfbc86db4_2_6"/>
          <p:cNvSpPr txBox="1"/>
          <p:nvPr>
            <p:ph idx="1" type="subTitle"/>
          </p:nvPr>
        </p:nvSpPr>
        <p:spPr>
          <a:xfrm>
            <a:off x="6552225" y="3333200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</a:t>
            </a:r>
            <a:r>
              <a:rPr lang="en"/>
              <a:t>Pi</a:t>
            </a:r>
            <a:r>
              <a:rPr lang="en"/>
              <a:t> 0 Board</a:t>
            </a:r>
            <a:endParaRPr/>
          </a:p>
        </p:txBody>
      </p:sp>
      <p:pic>
        <p:nvPicPr>
          <p:cNvPr id="754" name="Google Shape;754;g11cfbc86db4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0" y="494975"/>
            <a:ext cx="4542602" cy="3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11cfbc86db4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050" y="1166775"/>
            <a:ext cx="3429950" cy="18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11cfbc86db4_2_6"/>
          <p:cNvSpPr txBox="1"/>
          <p:nvPr>
            <p:ph idx="1" type="subTitle"/>
          </p:nvPr>
        </p:nvSpPr>
        <p:spPr>
          <a:xfrm>
            <a:off x="1561900" y="3333200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with hooked Sensors and Onboard Power Supply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443" name="Google Shape;443;p3"/>
          <p:cNvSpPr txBox="1"/>
          <p:nvPr>
            <p:ph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0"/>
          <p:cNvSpPr txBox="1"/>
          <p:nvPr>
            <p:ph type="title"/>
          </p:nvPr>
        </p:nvSpPr>
        <p:spPr>
          <a:xfrm>
            <a:off x="959825" y="3628350"/>
            <a:ext cx="2344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WEB</a:t>
            </a:r>
            <a:endParaRPr/>
          </a:p>
        </p:txBody>
      </p:sp>
      <p:grpSp>
        <p:nvGrpSpPr>
          <p:cNvPr id="762" name="Google Shape;762;p30"/>
          <p:cNvGrpSpPr/>
          <p:nvPr/>
        </p:nvGrpSpPr>
        <p:grpSpPr>
          <a:xfrm>
            <a:off x="175385" y="511972"/>
            <a:ext cx="4021500" cy="3062887"/>
            <a:chOff x="720010" y="1419647"/>
            <a:chExt cx="4021500" cy="3062887"/>
          </a:xfrm>
        </p:grpSpPr>
        <p:sp>
          <p:nvSpPr>
            <p:cNvPr id="763" name="Google Shape;763;p30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7" name="Google Shape;767;p30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68" name="Google Shape;768;p30"/>
          <p:cNvGrpSpPr/>
          <p:nvPr/>
        </p:nvGrpSpPr>
        <p:grpSpPr>
          <a:xfrm>
            <a:off x="5039060" y="511972"/>
            <a:ext cx="4021500" cy="3062887"/>
            <a:chOff x="720010" y="1419647"/>
            <a:chExt cx="4021500" cy="3062887"/>
          </a:xfrm>
        </p:grpSpPr>
        <p:sp>
          <p:nvSpPr>
            <p:cNvPr id="769" name="Google Shape;769;p30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3" name="Google Shape;773;p30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74" name="Google Shape;7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50" y="655525"/>
            <a:ext cx="3720898" cy="2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350" y="672825"/>
            <a:ext cx="3720901" cy="225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/>
          <p:nvPr/>
        </p:nvSpPr>
        <p:spPr>
          <a:xfrm>
            <a:off x="6466025" y="957400"/>
            <a:ext cx="1907654" cy="3151920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1"/>
          <p:cNvSpPr txBox="1"/>
          <p:nvPr>
            <p:ph type="title"/>
          </p:nvPr>
        </p:nvSpPr>
        <p:spPr>
          <a:xfrm>
            <a:off x="882675" y="1378575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782" name="Google Shape;782;p31"/>
          <p:cNvSpPr/>
          <p:nvPr/>
        </p:nvSpPr>
        <p:spPr>
          <a:xfrm>
            <a:off x="2884000" y="957400"/>
            <a:ext cx="1907654" cy="3151920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900" y="1206425"/>
            <a:ext cx="1861851" cy="26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700" y="1206425"/>
            <a:ext cx="1800699" cy="26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6"/>
          <p:cNvSpPr txBox="1"/>
          <p:nvPr>
            <p:ph type="ctrTitle"/>
          </p:nvPr>
        </p:nvSpPr>
        <p:spPr>
          <a:xfrm>
            <a:off x="720050" y="359450"/>
            <a:ext cx="4860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PERSPECTIVES</a:t>
            </a:r>
            <a:endParaRPr/>
          </a:p>
        </p:txBody>
      </p:sp>
      <p:sp>
        <p:nvSpPr>
          <p:cNvPr id="790" name="Google Shape;790;p36"/>
          <p:cNvSpPr txBox="1"/>
          <p:nvPr>
            <p:ph idx="1" type="subTitle"/>
          </p:nvPr>
        </p:nvSpPr>
        <p:spPr>
          <a:xfrm>
            <a:off x="720050" y="1621700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DISEASE</a:t>
            </a:r>
            <a:r>
              <a:rPr lang="en"/>
              <a:t> DETECTION</a:t>
            </a:r>
            <a:endParaRPr/>
          </a:p>
        </p:txBody>
      </p:sp>
      <p:sp>
        <p:nvSpPr>
          <p:cNvPr id="791" name="Google Shape;791;p36"/>
          <p:cNvSpPr txBox="1"/>
          <p:nvPr>
            <p:ph idx="2" type="subTitle"/>
          </p:nvPr>
        </p:nvSpPr>
        <p:spPr>
          <a:xfrm>
            <a:off x="6027325" y="1621700"/>
            <a:ext cx="29175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GENERATING </a:t>
            </a:r>
            <a:r>
              <a:rPr lang="en"/>
              <a:t>RELEVANT</a:t>
            </a:r>
            <a:r>
              <a:rPr lang="en"/>
              <a:t> STATISTICS</a:t>
            </a:r>
            <a:endParaRPr/>
          </a:p>
        </p:txBody>
      </p:sp>
      <p:sp>
        <p:nvSpPr>
          <p:cNvPr id="792" name="Google Shape;792;p36"/>
          <p:cNvSpPr txBox="1"/>
          <p:nvPr>
            <p:ph idx="5" type="subTitle"/>
          </p:nvPr>
        </p:nvSpPr>
        <p:spPr>
          <a:xfrm>
            <a:off x="721275" y="3630057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NEW SENSOR ADDITIONS</a:t>
            </a:r>
            <a:endParaRPr/>
          </a:p>
        </p:txBody>
      </p:sp>
      <p:sp>
        <p:nvSpPr>
          <p:cNvPr id="793" name="Google Shape;793;p36"/>
          <p:cNvSpPr txBox="1"/>
          <p:nvPr>
            <p:ph idx="6" type="subTitle"/>
          </p:nvPr>
        </p:nvSpPr>
        <p:spPr>
          <a:xfrm>
            <a:off x="6027297" y="3630050"/>
            <a:ext cx="29175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MACHINE LEARNING-BASED PREDICTIONS</a:t>
            </a:r>
            <a:endParaRPr/>
          </a:p>
        </p:txBody>
      </p:sp>
      <p:grpSp>
        <p:nvGrpSpPr>
          <p:cNvPr id="794" name="Google Shape;794;p36"/>
          <p:cNvGrpSpPr/>
          <p:nvPr/>
        </p:nvGrpSpPr>
        <p:grpSpPr>
          <a:xfrm>
            <a:off x="3312712" y="1681375"/>
            <a:ext cx="2519876" cy="2288886"/>
            <a:chOff x="267599" y="1071875"/>
            <a:chExt cx="470776" cy="428550"/>
          </a:xfrm>
        </p:grpSpPr>
        <p:sp>
          <p:nvSpPr>
            <p:cNvPr id="795" name="Google Shape;795;p36"/>
            <p:cNvSpPr/>
            <p:nvPr/>
          </p:nvSpPr>
          <p:spPr>
            <a:xfrm>
              <a:off x="288350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267599" y="1377050"/>
              <a:ext cx="79225" cy="79200"/>
            </a:xfrm>
            <a:custGeom>
              <a:rect b="b" l="l" r="r" t="t"/>
              <a:pathLst>
                <a:path extrusionOk="0" h="3168" w="3169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07325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07325" y="1071875"/>
              <a:ext cx="209575" cy="209600"/>
            </a:xfrm>
            <a:custGeom>
              <a:rect b="b" l="l" r="r" t="t"/>
              <a:pathLst>
                <a:path extrusionOk="0" h="8384" w="8383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288350" y="1071875"/>
              <a:ext cx="209600" cy="209550"/>
            </a:xfrm>
            <a:custGeom>
              <a:rect b="b" l="l" r="r" t="t"/>
              <a:pathLst>
                <a:path extrusionOk="0" h="8382" w="8384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267599" y="1114822"/>
              <a:ext cx="79225" cy="79175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659200" y="1377050"/>
              <a:ext cx="79175" cy="79200"/>
            </a:xfrm>
            <a:custGeom>
              <a:rect b="b" l="l" r="r" t="t"/>
              <a:pathLst>
                <a:path extrusionOk="0" h="3168" w="3167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659199" y="1114809"/>
              <a:ext cx="79175" cy="79199"/>
            </a:xfrm>
            <a:custGeom>
              <a:rect b="b" l="l" r="r" t="t"/>
              <a:pathLst>
                <a:path extrusionOk="0" h="3167" w="3167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36"/>
          <p:cNvSpPr/>
          <p:nvPr/>
        </p:nvSpPr>
        <p:spPr>
          <a:xfrm>
            <a:off x="4360141" y="1394735"/>
            <a:ext cx="423792" cy="423000"/>
          </a:xfrm>
          <a:custGeom>
            <a:rect b="b" l="l" r="r" t="t"/>
            <a:pathLst>
              <a:path extrusionOk="0" h="3167" w="3167">
                <a:moveTo>
                  <a:pt x="1583" y="1"/>
                </a:moveTo>
                <a:cubicBezTo>
                  <a:pt x="708" y="1"/>
                  <a:pt x="1" y="709"/>
                  <a:pt x="1" y="1583"/>
                </a:cubicBezTo>
                <a:cubicBezTo>
                  <a:pt x="1" y="2457"/>
                  <a:pt x="708" y="3167"/>
                  <a:pt x="1583" y="3167"/>
                </a:cubicBezTo>
                <a:cubicBezTo>
                  <a:pt x="2457" y="3167"/>
                  <a:pt x="3166" y="2457"/>
                  <a:pt x="3166" y="1583"/>
                </a:cubicBezTo>
                <a:cubicBezTo>
                  <a:pt x="3166" y="709"/>
                  <a:pt x="2457" y="1"/>
                  <a:pt x="1583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6"/>
          <p:cNvSpPr/>
          <p:nvPr/>
        </p:nvSpPr>
        <p:spPr>
          <a:xfrm>
            <a:off x="4360741" y="3796110"/>
            <a:ext cx="423792" cy="423000"/>
          </a:xfrm>
          <a:custGeom>
            <a:rect b="b" l="l" r="r" t="t"/>
            <a:pathLst>
              <a:path extrusionOk="0" h="3167" w="3167">
                <a:moveTo>
                  <a:pt x="1583" y="1"/>
                </a:moveTo>
                <a:cubicBezTo>
                  <a:pt x="708" y="1"/>
                  <a:pt x="1" y="709"/>
                  <a:pt x="1" y="1583"/>
                </a:cubicBezTo>
                <a:cubicBezTo>
                  <a:pt x="1" y="2457"/>
                  <a:pt x="708" y="3167"/>
                  <a:pt x="1583" y="3167"/>
                </a:cubicBezTo>
                <a:cubicBezTo>
                  <a:pt x="2457" y="3167"/>
                  <a:pt x="3166" y="2457"/>
                  <a:pt x="3166" y="1583"/>
                </a:cubicBezTo>
                <a:cubicBezTo>
                  <a:pt x="3166" y="709"/>
                  <a:pt x="2457" y="1"/>
                  <a:pt x="1583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6"/>
          <p:cNvSpPr txBox="1"/>
          <p:nvPr>
            <p:ph idx="2" type="subTitle"/>
          </p:nvPr>
        </p:nvSpPr>
        <p:spPr>
          <a:xfrm>
            <a:off x="3225375" y="4153250"/>
            <a:ext cx="29175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USE OF STM32 CARD FOR BETTER SCALABILITY</a:t>
            </a:r>
            <a:endParaRPr/>
          </a:p>
        </p:txBody>
      </p:sp>
      <p:sp>
        <p:nvSpPr>
          <p:cNvPr id="806" name="Google Shape;806;p36"/>
          <p:cNvSpPr txBox="1"/>
          <p:nvPr>
            <p:ph idx="2" type="subTitle"/>
          </p:nvPr>
        </p:nvSpPr>
        <p:spPr>
          <a:xfrm>
            <a:off x="3113250" y="743275"/>
            <a:ext cx="29175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PHOTOVOLTAIC </a:t>
            </a:r>
            <a:r>
              <a:rPr lang="en"/>
              <a:t>PANELS FOR BETTER BATTERY LIFE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7"/>
          <p:cNvSpPr txBox="1"/>
          <p:nvPr>
            <p:ph type="title"/>
          </p:nvPr>
        </p:nvSpPr>
        <p:spPr>
          <a:xfrm>
            <a:off x="48450" y="530375"/>
            <a:ext cx="87660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“Thanks For Your Attention!”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Scan the QR code to try the app</a:t>
            </a:r>
            <a:endParaRPr/>
          </a:p>
        </p:txBody>
      </p:sp>
      <p:pic>
        <p:nvPicPr>
          <p:cNvPr id="812" name="Google Shape;8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700" y="2060650"/>
            <a:ext cx="3082850" cy="30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37"/>
          <p:cNvSpPr txBox="1"/>
          <p:nvPr/>
        </p:nvSpPr>
        <p:spPr>
          <a:xfrm>
            <a:off x="4564850" y="2796775"/>
            <a:ext cx="457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Email :        </a:t>
            </a:r>
            <a:r>
              <a:rPr b="1" lang="en" sz="3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test@gmail.com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Password : </a:t>
            </a: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testpass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176fadd73_0_32"/>
          <p:cNvSpPr txBox="1"/>
          <p:nvPr>
            <p:ph type="ctrTitle"/>
          </p:nvPr>
        </p:nvSpPr>
        <p:spPr>
          <a:xfrm>
            <a:off x="969925" y="352125"/>
            <a:ext cx="5577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Estrus and Estrus Detection ?</a:t>
            </a:r>
            <a:endParaRPr/>
          </a:p>
        </p:txBody>
      </p:sp>
      <p:sp>
        <p:nvSpPr>
          <p:cNvPr id="449" name="Google Shape;449;g13176fadd73_0_32"/>
          <p:cNvSpPr txBox="1"/>
          <p:nvPr/>
        </p:nvSpPr>
        <p:spPr>
          <a:xfrm>
            <a:off x="969925" y="1462225"/>
            <a:ext cx="7913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Estrus ( commonly known as Heat ) comes with a multitude of behavioural and physiological changes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notably: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 sudden increase in body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temperature.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Lack of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interest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for food.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Mounting acceptance.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Stress and restlessness.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Estrus detection, in farms, consists in periodical observational monitoring of the cows and noting the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abnormal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behaviour to try and predict if the concerned cow is is experiencing estrus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Estrous Cycle</a:t>
            </a:r>
            <a:endParaRPr sz="2400"/>
          </a:p>
        </p:txBody>
      </p:sp>
      <p:cxnSp>
        <p:nvCxnSpPr>
          <p:cNvPr id="455" name="Google Shape;455;p5"/>
          <p:cNvCxnSpPr/>
          <p:nvPr/>
        </p:nvCxnSpPr>
        <p:spPr>
          <a:xfrm>
            <a:off x="725000" y="2836100"/>
            <a:ext cx="5578500" cy="4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56" name="Google Shape;456;p5"/>
          <p:cNvSpPr/>
          <p:nvPr/>
        </p:nvSpPr>
        <p:spPr>
          <a:xfrm>
            <a:off x="1192806" y="18625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457" name="Google Shape;457;p5"/>
          <p:cNvSpPr/>
          <p:nvPr/>
        </p:nvSpPr>
        <p:spPr>
          <a:xfrm>
            <a:off x="3296650" y="3296413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02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458" name="Google Shape;458;p5"/>
          <p:cNvSpPr txBox="1"/>
          <p:nvPr/>
        </p:nvSpPr>
        <p:spPr>
          <a:xfrm>
            <a:off x="105906" y="305934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Pre-Estrus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9" name="Google Shape;459;p5"/>
          <p:cNvSpPr txBox="1"/>
          <p:nvPr/>
        </p:nvSpPr>
        <p:spPr>
          <a:xfrm>
            <a:off x="2315854" y="1284665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Estus: 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Receptive</a:t>
            </a:r>
            <a:r>
              <a:rPr b="1" i="0" lang="en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Heat onset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60" name="Google Shape;460;p5"/>
          <p:cNvCxnSpPr/>
          <p:nvPr/>
        </p:nvCxnSpPr>
        <p:spPr>
          <a:xfrm flipH="1">
            <a:off x="1441506" y="2379438"/>
            <a:ext cx="7200" cy="683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61" name="Google Shape;461;p5"/>
          <p:cNvCxnSpPr>
            <a:stCxn id="457" idx="0"/>
          </p:cNvCxnSpPr>
          <p:nvPr/>
        </p:nvCxnSpPr>
        <p:spPr>
          <a:xfrm flipH="1" rot="10800000">
            <a:off x="3552550" y="2574913"/>
            <a:ext cx="3900" cy="721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62" name="Google Shape;462;p5"/>
          <p:cNvCxnSpPr/>
          <p:nvPr/>
        </p:nvCxnSpPr>
        <p:spPr>
          <a:xfrm rot="10800000">
            <a:off x="6238725" y="2840600"/>
            <a:ext cx="2055600" cy="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63" name="Google Shape;463;p5"/>
          <p:cNvSpPr/>
          <p:nvPr/>
        </p:nvSpPr>
        <p:spPr>
          <a:xfrm>
            <a:off x="6611000" y="1867638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03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cxnSp>
        <p:nvCxnSpPr>
          <p:cNvPr id="464" name="Google Shape;464;p5"/>
          <p:cNvCxnSpPr>
            <a:stCxn id="463" idx="2"/>
          </p:cNvCxnSpPr>
          <p:nvPr/>
        </p:nvCxnSpPr>
        <p:spPr>
          <a:xfrm flipH="1">
            <a:off x="6859700" y="2379438"/>
            <a:ext cx="7200" cy="683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465" name="Google Shape;465;p5"/>
          <p:cNvSpPr txBox="1"/>
          <p:nvPr/>
        </p:nvSpPr>
        <p:spPr>
          <a:xfrm>
            <a:off x="5499900" y="311368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Post-Estrus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66" name="Google Shape;466;p5"/>
          <p:cNvCxnSpPr/>
          <p:nvPr/>
        </p:nvCxnSpPr>
        <p:spPr>
          <a:xfrm rot="10800000">
            <a:off x="2675676" y="2642512"/>
            <a:ext cx="575411" cy="2701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467" name="Google Shape;467;p5"/>
          <p:cNvCxnSpPr/>
          <p:nvPr/>
        </p:nvCxnSpPr>
        <p:spPr>
          <a:xfrm flipH="1" rot="10800000">
            <a:off x="1629420" y="2643036"/>
            <a:ext cx="1046255" cy="4355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68" name="Google Shape;468;p5"/>
          <p:cNvSpPr txBox="1"/>
          <p:nvPr/>
        </p:nvSpPr>
        <p:spPr>
          <a:xfrm>
            <a:off x="1704595" y="2009759"/>
            <a:ext cx="1444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10h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9" name="Google Shape;469;p5"/>
          <p:cNvCxnSpPr/>
          <p:nvPr/>
        </p:nvCxnSpPr>
        <p:spPr>
          <a:xfrm rot="10800000">
            <a:off x="4734533" y="2637634"/>
            <a:ext cx="1977242" cy="4878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470" name="Google Shape;470;p5"/>
          <p:cNvCxnSpPr/>
          <p:nvPr/>
        </p:nvCxnSpPr>
        <p:spPr>
          <a:xfrm flipH="1" rot="10800000">
            <a:off x="3804172" y="2637896"/>
            <a:ext cx="946457" cy="9495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71" name="Google Shape;471;p5"/>
          <p:cNvSpPr txBox="1"/>
          <p:nvPr/>
        </p:nvSpPr>
        <p:spPr>
          <a:xfrm>
            <a:off x="4417407" y="2009756"/>
            <a:ext cx="1444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18h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72" name="Google Shape;472;p5"/>
          <p:cNvCxnSpPr/>
          <p:nvPr/>
        </p:nvCxnSpPr>
        <p:spPr>
          <a:xfrm flipH="1">
            <a:off x="7199925" y="2637875"/>
            <a:ext cx="1294200" cy="6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73" name="Google Shape;473;p5"/>
          <p:cNvSpPr txBox="1"/>
          <p:nvPr/>
        </p:nvSpPr>
        <p:spPr>
          <a:xfrm>
            <a:off x="7367257" y="1950956"/>
            <a:ext cx="1444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 to 4 DAYS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176fadd73_0_4"/>
          <p:cNvSpPr txBox="1"/>
          <p:nvPr>
            <p:ph type="ctrTitle"/>
          </p:nvPr>
        </p:nvSpPr>
        <p:spPr>
          <a:xfrm>
            <a:off x="720050" y="359450"/>
            <a:ext cx="42399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Best Insemination Moments</a:t>
            </a:r>
            <a:endParaRPr sz="2400"/>
          </a:p>
        </p:txBody>
      </p:sp>
      <p:cxnSp>
        <p:nvCxnSpPr>
          <p:cNvPr id="479" name="Google Shape;479;g13176fadd73_0_4"/>
          <p:cNvCxnSpPr/>
          <p:nvPr/>
        </p:nvCxnSpPr>
        <p:spPr>
          <a:xfrm>
            <a:off x="725000" y="2836100"/>
            <a:ext cx="5578500" cy="4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80" name="Google Shape;480;g13176fadd73_0_4"/>
          <p:cNvSpPr/>
          <p:nvPr/>
        </p:nvSpPr>
        <p:spPr>
          <a:xfrm>
            <a:off x="1192806" y="18625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481" name="Google Shape;481;g13176fadd73_0_4"/>
          <p:cNvSpPr/>
          <p:nvPr/>
        </p:nvSpPr>
        <p:spPr>
          <a:xfrm>
            <a:off x="3296650" y="3296413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02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482" name="Google Shape;482;g13176fadd73_0_4"/>
          <p:cNvSpPr txBox="1"/>
          <p:nvPr/>
        </p:nvSpPr>
        <p:spPr>
          <a:xfrm>
            <a:off x="2315854" y="1284665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Estrus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Start of Standing Heat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 = 0h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83" name="Google Shape;483;g13176fadd73_0_4"/>
          <p:cNvCxnSpPr/>
          <p:nvPr/>
        </p:nvCxnSpPr>
        <p:spPr>
          <a:xfrm flipH="1">
            <a:off x="1441506" y="2379438"/>
            <a:ext cx="7200" cy="683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84" name="Google Shape;484;g13176fadd73_0_4"/>
          <p:cNvCxnSpPr>
            <a:stCxn id="481" idx="0"/>
          </p:cNvCxnSpPr>
          <p:nvPr/>
        </p:nvCxnSpPr>
        <p:spPr>
          <a:xfrm flipH="1" rot="10800000">
            <a:off x="3552550" y="2574913"/>
            <a:ext cx="3900" cy="721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85" name="Google Shape;485;g13176fadd73_0_4"/>
          <p:cNvCxnSpPr/>
          <p:nvPr/>
        </p:nvCxnSpPr>
        <p:spPr>
          <a:xfrm rot="10800000">
            <a:off x="6238725" y="2840600"/>
            <a:ext cx="2055600" cy="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86" name="Google Shape;486;g13176fadd73_0_4"/>
          <p:cNvSpPr/>
          <p:nvPr/>
        </p:nvSpPr>
        <p:spPr>
          <a:xfrm>
            <a:off x="6611000" y="1867638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03</a:t>
            </a:r>
            <a:endParaRPr b="0" i="0" sz="2400" u="none" cap="none" strike="noStrike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cxnSp>
        <p:nvCxnSpPr>
          <p:cNvPr id="487" name="Google Shape;487;g13176fadd73_0_4"/>
          <p:cNvCxnSpPr>
            <a:stCxn id="486" idx="2"/>
          </p:cNvCxnSpPr>
          <p:nvPr/>
        </p:nvCxnSpPr>
        <p:spPr>
          <a:xfrm flipH="1">
            <a:off x="6859700" y="2379438"/>
            <a:ext cx="7200" cy="683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88" name="Google Shape;488;g13176fadd73_0_4"/>
          <p:cNvCxnSpPr/>
          <p:nvPr/>
        </p:nvCxnSpPr>
        <p:spPr>
          <a:xfrm rot="10800000">
            <a:off x="4734475" y="2637712"/>
            <a:ext cx="1977300" cy="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489" name="Google Shape;489;g13176fadd73_0_4"/>
          <p:cNvCxnSpPr/>
          <p:nvPr/>
        </p:nvCxnSpPr>
        <p:spPr>
          <a:xfrm flipH="1" rot="10800000">
            <a:off x="3804172" y="2637791"/>
            <a:ext cx="946500" cy="96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90" name="Google Shape;490;g13176fadd73_0_4"/>
          <p:cNvSpPr txBox="1"/>
          <p:nvPr/>
        </p:nvSpPr>
        <p:spPr>
          <a:xfrm>
            <a:off x="4226146" y="2009750"/>
            <a:ext cx="2269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T+4</a:t>
            </a:r>
            <a:r>
              <a:rPr b="0" i="0" lang="en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			      T+16h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1" name="Google Shape;491;g13176fadd73_0_4"/>
          <p:cNvSpPr txBox="1"/>
          <p:nvPr/>
        </p:nvSpPr>
        <p:spPr>
          <a:xfrm>
            <a:off x="74081" y="2910017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Pre-Estrus</a:t>
            </a:r>
            <a:endParaRPr b="1" i="0" sz="10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2" name="Google Shape;492;g13176fadd73_0_4"/>
          <p:cNvSpPr txBox="1"/>
          <p:nvPr/>
        </p:nvSpPr>
        <p:spPr>
          <a:xfrm>
            <a:off x="6216200" y="2909100"/>
            <a:ext cx="1294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</a:t>
            </a:r>
            <a:r>
              <a:rPr b="1" lang="en" sz="1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ost</a:t>
            </a:r>
            <a:r>
              <a:rPr b="1" i="0" lang="en" sz="10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-Estrus</a:t>
            </a:r>
            <a:endParaRPr b="1" i="0" sz="10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3" name="Google Shape;493;g13176fadd73_0_4"/>
          <p:cNvSpPr/>
          <p:nvPr/>
        </p:nvSpPr>
        <p:spPr>
          <a:xfrm rot="10800000">
            <a:off x="4345425" y="2145650"/>
            <a:ext cx="1977300" cy="15099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4129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3176fadd73_0_4"/>
          <p:cNvSpPr txBox="1"/>
          <p:nvPr/>
        </p:nvSpPr>
        <p:spPr>
          <a:xfrm>
            <a:off x="4151550" y="3699100"/>
            <a:ext cx="2269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Optimal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 Window for Natural or Artificial Insemination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176fadd73_0_37"/>
          <p:cNvSpPr txBox="1"/>
          <p:nvPr>
            <p:ph type="ctrTitle"/>
          </p:nvPr>
        </p:nvSpPr>
        <p:spPr>
          <a:xfrm>
            <a:off x="720050" y="359450"/>
            <a:ext cx="46587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INTEREST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ESTRUS DETECTION ?</a:t>
            </a:r>
            <a:endParaRPr/>
          </a:p>
        </p:txBody>
      </p:sp>
      <p:sp>
        <p:nvSpPr>
          <p:cNvPr id="500" name="Google Shape;500;g13176fadd73_0_37"/>
          <p:cNvSpPr txBox="1"/>
          <p:nvPr/>
        </p:nvSpPr>
        <p:spPr>
          <a:xfrm>
            <a:off x="692400" y="1383850"/>
            <a:ext cx="775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Unexceptionally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to other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mammals, cows have to get pregnant and calve in order to produce milk.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After calving, peak milk production is atteignable or 2 to 3 months and the production stops after 12 months of the calve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01" name="Google Shape;501;g13176fadd7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50" y="2215150"/>
            <a:ext cx="4720800" cy="23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176fadd73_0_44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GESTATION CYCLE</a:t>
            </a:r>
            <a:endParaRPr/>
          </a:p>
        </p:txBody>
      </p:sp>
      <p:pic>
        <p:nvPicPr>
          <p:cNvPr id="507" name="Google Shape;507;g13176fadd73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875" y="1032900"/>
            <a:ext cx="53911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13176fadd73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388" y="3110875"/>
            <a:ext cx="521017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3176fadd73_0_44"/>
          <p:cNvSpPr txBox="1"/>
          <p:nvPr>
            <p:ph type="ctrTitle"/>
          </p:nvPr>
        </p:nvSpPr>
        <p:spPr>
          <a:xfrm>
            <a:off x="720050" y="2567625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Gestation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"/>
          <p:cNvSpPr txBox="1"/>
          <p:nvPr>
            <p:ph type="ctrTitle"/>
          </p:nvPr>
        </p:nvSpPr>
        <p:spPr>
          <a:xfrm>
            <a:off x="720050" y="359450"/>
            <a:ext cx="4647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Estrus Detection Success Rate</a:t>
            </a:r>
            <a:endParaRPr/>
          </a:p>
        </p:txBody>
      </p:sp>
      <p:sp>
        <p:nvSpPr>
          <p:cNvPr id="515" name="Google Shape;515;p4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"/>
          <p:cNvSpPr/>
          <p:nvPr/>
        </p:nvSpPr>
        <p:spPr>
          <a:xfrm>
            <a:off x="5149275" y="2377062"/>
            <a:ext cx="1211400" cy="1211100"/>
          </a:xfrm>
          <a:prstGeom prst="ellipse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"/>
          <p:cNvSpPr/>
          <p:nvPr/>
        </p:nvSpPr>
        <p:spPr>
          <a:xfrm>
            <a:off x="5102300" y="2308763"/>
            <a:ext cx="1317300" cy="1317600"/>
          </a:xfrm>
          <a:prstGeom prst="blockArc">
            <a:avLst>
              <a:gd fmla="val 14902808" name="adj1"/>
              <a:gd fmla="val 12354315" name="adj2"/>
              <a:gd fmla="val 7010" name="adj3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"/>
          <p:cNvSpPr/>
          <p:nvPr/>
        </p:nvSpPr>
        <p:spPr>
          <a:xfrm>
            <a:off x="2762388" y="2377262"/>
            <a:ext cx="1211400" cy="1211100"/>
          </a:xfrm>
          <a:prstGeom prst="ellipse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"/>
          <p:cNvSpPr/>
          <p:nvPr/>
        </p:nvSpPr>
        <p:spPr>
          <a:xfrm>
            <a:off x="2762388" y="2308764"/>
            <a:ext cx="1258375" cy="1317600"/>
          </a:xfrm>
          <a:prstGeom prst="blockArc">
            <a:avLst>
              <a:gd fmla="val 15898574" name="adj1"/>
              <a:gd fmla="val 7034658" name="adj2"/>
              <a:gd fmla="val 8947" name="adj3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"/>
          <p:cNvSpPr txBox="1"/>
          <p:nvPr>
            <p:ph idx="4294967295" type="subTitle"/>
          </p:nvPr>
        </p:nvSpPr>
        <p:spPr>
          <a:xfrm>
            <a:off x="2455738" y="1325600"/>
            <a:ext cx="1848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Traditional </a:t>
            </a:r>
            <a:r>
              <a:rPr lang="en"/>
              <a:t>Observation</a:t>
            </a:r>
            <a:r>
              <a:rPr b="0" i="0" lang="en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-Based Detection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1" name="Google Shape;521;p4"/>
          <p:cNvSpPr txBox="1"/>
          <p:nvPr>
            <p:ph idx="4294967295" type="title"/>
          </p:nvPr>
        </p:nvSpPr>
        <p:spPr>
          <a:xfrm>
            <a:off x="5010608" y="2680642"/>
            <a:ext cx="1674642" cy="57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70-90%</a:t>
            </a:r>
            <a:endParaRPr sz="2400"/>
          </a:p>
        </p:txBody>
      </p:sp>
      <p:sp>
        <p:nvSpPr>
          <p:cNvPr id="522" name="Google Shape;522;p4"/>
          <p:cNvSpPr txBox="1"/>
          <p:nvPr>
            <p:ph idx="4294967295" type="title"/>
          </p:nvPr>
        </p:nvSpPr>
        <p:spPr>
          <a:xfrm>
            <a:off x="2570938" y="2767700"/>
            <a:ext cx="1618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50-</a:t>
            </a:r>
            <a:r>
              <a:rPr lang="en" sz="2400"/>
              <a:t>60%</a:t>
            </a:r>
            <a:endParaRPr sz="2400"/>
          </a:p>
        </p:txBody>
      </p:sp>
      <p:sp>
        <p:nvSpPr>
          <p:cNvPr id="523" name="Google Shape;523;p4"/>
          <p:cNvSpPr txBox="1"/>
          <p:nvPr>
            <p:ph idx="4294967295" type="subTitle"/>
          </p:nvPr>
        </p:nvSpPr>
        <p:spPr>
          <a:xfrm>
            <a:off x="4839638" y="1325600"/>
            <a:ext cx="1848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Aids for Estrus Detection</a:t>
            </a:r>
            <a:endParaRPr b="0" i="0" sz="14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